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68" r:id="rId15"/>
    <p:sldId id="269" r:id="rId16"/>
    <p:sldId id="274" r:id="rId17"/>
    <p:sldId id="270" r:id="rId18"/>
    <p:sldId id="27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58"/>
    <p:restoredTop sz="94638"/>
  </p:normalViewPr>
  <p:slideViewPr>
    <p:cSldViewPr snapToGrid="0">
      <p:cViewPr varScale="1">
        <p:scale>
          <a:sx n="113" d="100"/>
          <a:sy n="113" d="100"/>
        </p:scale>
        <p:origin x="3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9E2349-6EE8-4B30-BD21-1AC9378C9345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BA50136-82E1-425F-BA7C-26A1BD21232C}">
      <dgm:prSet custT="1"/>
      <dgm:spPr/>
      <dgm:t>
        <a:bodyPr/>
        <a:lstStyle/>
        <a:p>
          <a:r>
            <a:rPr lang="zh-TW" sz="28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在第一世紀的猶太文化中，</a:t>
          </a:r>
          <a:r>
            <a:rPr lang="zh-TW" sz="2800" b="1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「同桌吃飯」不只是日常生活的一部分，它具有非常深遠的社會與宗教意涵</a:t>
          </a:r>
          <a:r>
            <a:rPr lang="zh-TW" sz="28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：誰可以上你的桌、誰不可以，是身份、階級與潔淨律法的體現</a:t>
          </a:r>
          <a:r>
            <a:rPr lang="zh-TW" altLang="en-US" sz="28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，甚至是政治行動</a:t>
          </a:r>
          <a:r>
            <a:rPr lang="zh-TW" sz="28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。</a:t>
          </a:r>
          <a:endParaRPr lang="en-US" sz="2800" dirty="0">
            <a:solidFill>
              <a:schemeClr val="tx1"/>
            </a:solidFill>
            <a:latin typeface="Kaiti TC" panose="02010600040101010101" pitchFamily="2" charset="-120"/>
            <a:ea typeface="Kaiti TC" panose="02010600040101010101" pitchFamily="2" charset="-120"/>
          </a:endParaRPr>
        </a:p>
      </dgm:t>
    </dgm:pt>
    <dgm:pt modelId="{BA0698FC-AEF1-4CBE-9257-5156F83319B5}" type="parTrans" cxnId="{7C483D5B-9676-48AD-9AC8-B99F5A6040D9}">
      <dgm:prSet/>
      <dgm:spPr/>
      <dgm:t>
        <a:bodyPr/>
        <a:lstStyle/>
        <a:p>
          <a:endParaRPr lang="en-US" sz="2000"/>
        </a:p>
      </dgm:t>
    </dgm:pt>
    <dgm:pt modelId="{12D647BA-10CA-4BC4-83E6-6A6844400CC2}" type="sibTrans" cxnId="{7C483D5B-9676-48AD-9AC8-B99F5A6040D9}">
      <dgm:prSet/>
      <dgm:spPr/>
      <dgm:t>
        <a:bodyPr/>
        <a:lstStyle/>
        <a:p>
          <a:endParaRPr lang="en-US" sz="2000"/>
        </a:p>
      </dgm:t>
    </dgm:pt>
    <dgm:pt modelId="{FE5E7EF4-6421-4848-917E-303AFF98BBD7}">
      <dgm:prSet custT="1"/>
      <dgm:spPr/>
      <dgm:t>
        <a:bodyPr/>
        <a:lstStyle/>
        <a:p>
          <a:r>
            <a:rPr lang="zh-TW" sz="28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耶穌用飯桌行動展現的，是天國的接納，是一種「神聖的文化跨越」。因此，耶穌選擇與</a:t>
          </a:r>
          <a:r>
            <a:rPr lang="zh-TW" sz="2800" b="1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稅吏</a:t>
          </a:r>
          <a:r>
            <a:rPr lang="zh-TW" sz="28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、</a:t>
          </a:r>
          <a:r>
            <a:rPr lang="zh-TW" sz="2800" b="1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妓女</a:t>
          </a:r>
          <a:r>
            <a:rPr lang="zh-TW" sz="28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、</a:t>
          </a:r>
          <a:r>
            <a:rPr lang="zh-TW" sz="2800" b="1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外邦人</a:t>
          </a:r>
          <a:r>
            <a:rPr lang="zh-TW" sz="28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等「文化他者」同席吃飯，從當時社會眼光來看，是一種</a:t>
          </a:r>
          <a:r>
            <a:rPr lang="zh-TW" sz="2800" b="1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極度反文化、甚至冒犯宗教純潔律的行為</a:t>
          </a:r>
          <a:r>
            <a:rPr lang="zh-TW" sz="28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。</a:t>
          </a:r>
          <a:endParaRPr lang="en-US" sz="2800" dirty="0">
            <a:solidFill>
              <a:schemeClr val="tx1"/>
            </a:solidFill>
            <a:latin typeface="Kaiti TC" panose="02010600040101010101" pitchFamily="2" charset="-120"/>
            <a:ea typeface="Kaiti TC" panose="02010600040101010101" pitchFamily="2" charset="-120"/>
          </a:endParaRPr>
        </a:p>
      </dgm:t>
    </dgm:pt>
    <dgm:pt modelId="{4ACFB786-1AE2-4197-BD82-BC3C21482F3C}" type="parTrans" cxnId="{6A6BF9F3-BF01-429A-A2D3-E8F8B110FFF1}">
      <dgm:prSet/>
      <dgm:spPr/>
      <dgm:t>
        <a:bodyPr/>
        <a:lstStyle/>
        <a:p>
          <a:endParaRPr lang="en-US" sz="2000"/>
        </a:p>
      </dgm:t>
    </dgm:pt>
    <dgm:pt modelId="{A2222F8C-CAB1-4E02-BB63-2677FD533F03}" type="sibTrans" cxnId="{6A6BF9F3-BF01-429A-A2D3-E8F8B110FFF1}">
      <dgm:prSet/>
      <dgm:spPr/>
      <dgm:t>
        <a:bodyPr/>
        <a:lstStyle/>
        <a:p>
          <a:endParaRPr lang="en-US" sz="2000"/>
        </a:p>
      </dgm:t>
    </dgm:pt>
    <dgm:pt modelId="{B0AD79E5-BC5C-1E45-AFD5-419CF21762B4}" type="pres">
      <dgm:prSet presAssocID="{EC9E2349-6EE8-4B30-BD21-1AC9378C9345}" presName="linear" presStyleCnt="0">
        <dgm:presLayoutVars>
          <dgm:animLvl val="lvl"/>
          <dgm:resizeHandles val="exact"/>
        </dgm:presLayoutVars>
      </dgm:prSet>
      <dgm:spPr/>
    </dgm:pt>
    <dgm:pt modelId="{A570F69E-CC02-6342-B523-8230D9A42118}" type="pres">
      <dgm:prSet presAssocID="{7BA50136-82E1-425F-BA7C-26A1BD21232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4B65AD8-9042-E944-95AF-80FF2567C48D}" type="pres">
      <dgm:prSet presAssocID="{12D647BA-10CA-4BC4-83E6-6A6844400CC2}" presName="spacer" presStyleCnt="0"/>
      <dgm:spPr/>
    </dgm:pt>
    <dgm:pt modelId="{AED21B97-F2B7-B746-B5DD-849BF728B3D8}" type="pres">
      <dgm:prSet presAssocID="{FE5E7EF4-6421-4848-917E-303AFF98BBD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2A811D1C-D469-364D-9063-F2CEEAF6561E}" type="presOf" srcId="{7BA50136-82E1-425F-BA7C-26A1BD21232C}" destId="{A570F69E-CC02-6342-B523-8230D9A42118}" srcOrd="0" destOrd="0" presId="urn:microsoft.com/office/officeart/2005/8/layout/vList2"/>
    <dgm:cxn modelId="{7C483D5B-9676-48AD-9AC8-B99F5A6040D9}" srcId="{EC9E2349-6EE8-4B30-BD21-1AC9378C9345}" destId="{7BA50136-82E1-425F-BA7C-26A1BD21232C}" srcOrd="0" destOrd="0" parTransId="{BA0698FC-AEF1-4CBE-9257-5156F83319B5}" sibTransId="{12D647BA-10CA-4BC4-83E6-6A6844400CC2}"/>
    <dgm:cxn modelId="{49AB8DA6-C494-5A4E-B7B6-8358BCA05782}" type="presOf" srcId="{FE5E7EF4-6421-4848-917E-303AFF98BBD7}" destId="{AED21B97-F2B7-B746-B5DD-849BF728B3D8}" srcOrd="0" destOrd="0" presId="urn:microsoft.com/office/officeart/2005/8/layout/vList2"/>
    <dgm:cxn modelId="{763D70E4-CADE-8F4C-998A-73F64572EC33}" type="presOf" srcId="{EC9E2349-6EE8-4B30-BD21-1AC9378C9345}" destId="{B0AD79E5-BC5C-1E45-AFD5-419CF21762B4}" srcOrd="0" destOrd="0" presId="urn:microsoft.com/office/officeart/2005/8/layout/vList2"/>
    <dgm:cxn modelId="{6A6BF9F3-BF01-429A-A2D3-E8F8B110FFF1}" srcId="{EC9E2349-6EE8-4B30-BD21-1AC9378C9345}" destId="{FE5E7EF4-6421-4848-917E-303AFF98BBD7}" srcOrd="1" destOrd="0" parTransId="{4ACFB786-1AE2-4197-BD82-BC3C21482F3C}" sibTransId="{A2222F8C-CAB1-4E02-BB63-2677FD533F03}"/>
    <dgm:cxn modelId="{ECB7A791-6B6C-9145-A710-54D1CE340D4B}" type="presParOf" srcId="{B0AD79E5-BC5C-1E45-AFD5-419CF21762B4}" destId="{A570F69E-CC02-6342-B523-8230D9A42118}" srcOrd="0" destOrd="0" presId="urn:microsoft.com/office/officeart/2005/8/layout/vList2"/>
    <dgm:cxn modelId="{1F946A2E-15F8-7E4A-9EC5-CFBBFE044D0A}" type="presParOf" srcId="{B0AD79E5-BC5C-1E45-AFD5-419CF21762B4}" destId="{C4B65AD8-9042-E944-95AF-80FF2567C48D}" srcOrd="1" destOrd="0" presId="urn:microsoft.com/office/officeart/2005/8/layout/vList2"/>
    <dgm:cxn modelId="{C4C72158-20C0-7646-8D9D-51AAB0E150E0}" type="presParOf" srcId="{B0AD79E5-BC5C-1E45-AFD5-419CF21762B4}" destId="{AED21B97-F2B7-B746-B5DD-849BF728B3D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70F69E-CC02-6342-B523-8230D9A42118}">
      <dsp:nvSpPr>
        <dsp:cNvPr id="0" name=""/>
        <dsp:cNvSpPr/>
      </dsp:nvSpPr>
      <dsp:spPr>
        <a:xfrm>
          <a:off x="0" y="1047"/>
          <a:ext cx="7055053" cy="311567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800" kern="12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在第一世紀的猶太文化中，</a:t>
          </a:r>
          <a:r>
            <a:rPr lang="zh-TW" sz="2800" b="1" kern="12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「同桌吃飯」不只是日常生活的一部分，它具有非常深遠的社會與宗教意涵</a:t>
          </a:r>
          <a:r>
            <a:rPr lang="zh-TW" sz="2800" kern="12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：誰可以上你的桌、誰不可以，是身份、階級與潔淨律法的體現</a:t>
          </a:r>
          <a:r>
            <a:rPr lang="zh-TW" altLang="en-US" sz="2800" kern="12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，甚至是政治行動</a:t>
          </a:r>
          <a:r>
            <a:rPr lang="zh-TW" sz="2800" kern="12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。</a:t>
          </a:r>
          <a:endParaRPr lang="en-US" sz="2800" kern="1200" dirty="0">
            <a:solidFill>
              <a:schemeClr val="tx1"/>
            </a:solidFill>
            <a:latin typeface="Kaiti TC" panose="02010600040101010101" pitchFamily="2" charset="-120"/>
            <a:ea typeface="Kaiti TC" panose="02010600040101010101" pitchFamily="2" charset="-120"/>
          </a:endParaRPr>
        </a:p>
      </dsp:txBody>
      <dsp:txXfrm>
        <a:off x="152095" y="153142"/>
        <a:ext cx="6750863" cy="2811483"/>
      </dsp:txXfrm>
    </dsp:sp>
    <dsp:sp modelId="{AED21B97-F2B7-B746-B5DD-849BF728B3D8}">
      <dsp:nvSpPr>
        <dsp:cNvPr id="0" name=""/>
        <dsp:cNvSpPr/>
      </dsp:nvSpPr>
      <dsp:spPr>
        <a:xfrm>
          <a:off x="0" y="3129334"/>
          <a:ext cx="7055053" cy="3115673"/>
        </a:xfrm>
        <a:prstGeom prst="roundRect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96000"/>
                <a:lumMod val="100000"/>
              </a:schemeClr>
            </a:gs>
            <a:gs pos="78000">
              <a:schemeClr val="accent2">
                <a:hueOff val="-2964286"/>
                <a:satOff val="14200"/>
                <a:lumOff val="1313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800" kern="12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耶穌用飯桌行動展現的，是天國的接納，是一種「神聖的文化跨越」。因此，耶穌選擇與</a:t>
          </a:r>
          <a:r>
            <a:rPr lang="zh-TW" sz="2800" b="1" kern="12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稅吏</a:t>
          </a:r>
          <a:r>
            <a:rPr lang="zh-TW" sz="2800" kern="12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、</a:t>
          </a:r>
          <a:r>
            <a:rPr lang="zh-TW" sz="2800" b="1" kern="12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妓女</a:t>
          </a:r>
          <a:r>
            <a:rPr lang="zh-TW" sz="2800" kern="12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、</a:t>
          </a:r>
          <a:r>
            <a:rPr lang="zh-TW" sz="2800" b="1" kern="12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外邦人</a:t>
          </a:r>
          <a:r>
            <a:rPr lang="zh-TW" sz="2800" kern="12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等「文化他者」同席吃飯，從當時社會眼光來看，是一種</a:t>
          </a:r>
          <a:r>
            <a:rPr lang="zh-TW" sz="2800" b="1" kern="12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極度反文化、甚至冒犯宗教純潔律的行為</a:t>
          </a:r>
          <a:r>
            <a:rPr lang="zh-TW" sz="2800" kern="12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rPr>
            <a:t>。</a:t>
          </a:r>
          <a:endParaRPr lang="en-US" sz="2800" kern="1200" dirty="0">
            <a:solidFill>
              <a:schemeClr val="tx1"/>
            </a:solidFill>
            <a:latin typeface="Kaiti TC" panose="02010600040101010101" pitchFamily="2" charset="-120"/>
            <a:ea typeface="Kaiti TC" panose="02010600040101010101" pitchFamily="2" charset="-120"/>
          </a:endParaRPr>
        </a:p>
      </dsp:txBody>
      <dsp:txXfrm>
        <a:off x="152095" y="3281429"/>
        <a:ext cx="6750863" cy="28114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8/16/26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F67D8F-4070-FB84-291F-8F348285BB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BiauKaiTC Regular" panose="03000500000000000000" pitchFamily="66" charset="-120"/>
                <a:ea typeface="BiauKaiTC Regular" panose="03000500000000000000" pitchFamily="66" charset="-120"/>
              </a:rPr>
              <a:t>跨文化的神聖性</a:t>
            </a:r>
            <a:br>
              <a:rPr lang="en-US" altLang="zh-TW" dirty="0">
                <a:latin typeface="BiauKaiTC Regular" panose="03000500000000000000" pitchFamily="66" charset="-120"/>
                <a:ea typeface="BiauKaiTC Regular" panose="03000500000000000000" pitchFamily="66" charset="-120"/>
              </a:rPr>
            </a:br>
            <a:r>
              <a:rPr lang="zh-TW" altLang="en-US" dirty="0">
                <a:latin typeface="BiauKaiTC Regular" panose="03000500000000000000" pitchFamily="66" charset="-120"/>
                <a:ea typeface="BiauKaiTC Regular" panose="03000500000000000000" pitchFamily="66" charset="-120"/>
              </a:rPr>
              <a:t>飯桌神學的宣教應用</a:t>
            </a:r>
            <a:endParaRPr kumimoji="1" lang="zh-TW" altLang="en-US" dirty="0">
              <a:latin typeface="BiauKaiTC Regular" panose="03000500000000000000" pitchFamily="66" charset="-120"/>
              <a:ea typeface="BiauKaiTC Regular" panose="03000500000000000000" pitchFamily="66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A89311A-6406-521F-7378-E509FB492C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2400" dirty="0">
                <a:latin typeface="BiauKaiTC Regular" panose="03000500000000000000" pitchFamily="66" charset="-120"/>
                <a:ea typeface="BiauKaiTC Regular" panose="03000500000000000000" pitchFamily="66" charset="-120"/>
              </a:rPr>
              <a:t>台灣神學院</a:t>
            </a:r>
            <a:endParaRPr kumimoji="1" lang="en-US" altLang="zh-TW" sz="2400" dirty="0">
              <a:latin typeface="BiauKaiTC Regular" panose="03000500000000000000" pitchFamily="66" charset="-120"/>
              <a:ea typeface="BiauKaiTC Regular" panose="03000500000000000000" pitchFamily="66" charset="-120"/>
            </a:endParaRPr>
          </a:p>
          <a:p>
            <a:pPr algn="ctr"/>
            <a:r>
              <a:rPr kumimoji="1" lang="en-US" altLang="zh-TW" sz="2400" dirty="0">
                <a:latin typeface="BiauKaiTC Regular" panose="03000500000000000000" pitchFamily="66" charset="-120"/>
                <a:ea typeface="BiauKaiTC Regular" panose="03000500000000000000" pitchFamily="66" charset="-120"/>
              </a:rPr>
              <a:t>Yobaw</a:t>
            </a:r>
            <a:r>
              <a:rPr kumimoji="1" lang="zh-TW" altLang="en-US" sz="2400" dirty="0">
                <a:latin typeface="BiauKaiTC Regular" panose="03000500000000000000" pitchFamily="66" charset="-120"/>
                <a:ea typeface="BiauKaiTC Regular" panose="03000500000000000000" pitchFamily="66" charset="-120"/>
              </a:rPr>
              <a:t> </a:t>
            </a:r>
            <a:r>
              <a:rPr kumimoji="1" lang="en-US" altLang="zh-TW" sz="2400" dirty="0">
                <a:latin typeface="BiauKaiTC Regular" panose="03000500000000000000" pitchFamily="66" charset="-120"/>
                <a:ea typeface="BiauKaiTC Regular" panose="03000500000000000000" pitchFamily="66" charset="-120"/>
              </a:rPr>
              <a:t>Taru</a:t>
            </a:r>
            <a:endParaRPr kumimoji="1" lang="zh-TW" altLang="en-US" sz="2400" dirty="0">
              <a:latin typeface="BiauKaiTC Regular" panose="03000500000000000000" pitchFamily="66" charset="-120"/>
              <a:ea typeface="BiauKaiTC Regular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25672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C18197F-4F71-3AD6-4138-0301A219D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401" y="652966"/>
            <a:ext cx="3737268" cy="871034"/>
          </a:xfrm>
        </p:spPr>
        <p:txBody>
          <a:bodyPr>
            <a:normAutofit/>
          </a:bodyPr>
          <a:lstStyle/>
          <a:p>
            <a:r>
              <a:rPr kumimoji="1" lang="zh-TW" altLang="en-US" dirty="0">
                <a:latin typeface="Kaiti TC" panose="02010600040101010101" pitchFamily="2" charset="-120"/>
                <a:ea typeface="Kaiti TC" panose="02010600040101010101" pitchFamily="2" charset="-120"/>
              </a:rPr>
              <a:t>我們的飯桌</a:t>
            </a:r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974F2C6A-785B-9254-0C74-0ABACF402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0772" y="1524000"/>
            <a:ext cx="4450917" cy="4752622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latin typeface="Kaiti TC" panose="02010600040101010101" pitchFamily="2" charset="-120"/>
                <a:ea typeface="Kaiti TC" panose="02010600040101010101" pitchFamily="2" charset="-120"/>
              </a:rPr>
              <a:t>當我們在今天的處境中思考「跨文化」，它不一定是去非洲、去緬甸服事，也可能是</a:t>
            </a:r>
            <a:r>
              <a:rPr lang="en-US" altLang="zh-TW" sz="3200" dirty="0">
                <a:latin typeface="Kaiti TC" panose="02010600040101010101" pitchFamily="2" charset="-120"/>
                <a:ea typeface="Kaiti TC" panose="02010600040101010101" pitchFamily="2" charset="-120"/>
              </a:rPr>
              <a:t>——</a:t>
            </a:r>
          </a:p>
          <a:p>
            <a:r>
              <a:rPr lang="zh-TW" altLang="en-US" sz="3200" dirty="0">
                <a:latin typeface="Kaiti TC" panose="02010600040101010101" pitchFamily="2" charset="-120"/>
                <a:ea typeface="Kaiti TC" panose="02010600040101010101" pitchFamily="2" charset="-120"/>
              </a:rPr>
              <a:t>邀請和我們不同文化、背景、語言的人一起吃一頓飯，然後第二頓，第三頓</a:t>
            </a:r>
            <a:r>
              <a:rPr lang="en-US" altLang="zh-TW" sz="3200" dirty="0">
                <a:latin typeface="Kaiti TC" panose="02010600040101010101" pitchFamily="2" charset="-120"/>
                <a:ea typeface="Kaiti TC" panose="02010600040101010101" pitchFamily="2" charset="-120"/>
              </a:rPr>
              <a:t>…</a:t>
            </a:r>
          </a:p>
          <a:p>
            <a:endParaRPr lang="en-US" sz="2000" dirty="0">
              <a:latin typeface="Kaiti TC" panose="02010600040101010101" pitchFamily="2" charset="-120"/>
              <a:ea typeface="Kaiti TC" panose="02010600040101010101" pitchFamily="2" charset="-120"/>
            </a:endParaRPr>
          </a:p>
        </p:txBody>
      </p:sp>
      <p:pic>
        <p:nvPicPr>
          <p:cNvPr id="7" name="圖片 6" descr="一張含有 人員, 服裝, 餐具, 紅酒杯 的圖片&#10;&#10;自動產生的描述">
            <a:extLst>
              <a:ext uri="{FF2B5EF4-FFF2-40B4-BE49-F238E27FC236}">
                <a16:creationId xmlns:a16="http://schemas.microsoft.com/office/drawing/2014/main" id="{E1DA0549-6974-E41A-52AA-129C4BA75F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724" r="26276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7" name="Isosceles Triangle 18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41047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94A7024-D948-494D-8920-BBA2DA07D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圖片 4" descr="一張含有 食物, 人員, 餐點, 點心 的圖片&#10;&#10;自動產生的描述">
            <a:extLst>
              <a:ext uri="{FF2B5EF4-FFF2-40B4-BE49-F238E27FC236}">
                <a16:creationId xmlns:a16="http://schemas.microsoft.com/office/drawing/2014/main" id="{5BD537AE-4E69-9585-50B3-7E044343D11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40000"/>
          </a:blip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466BAA6-0B44-2C53-99ED-B8AC230F7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490133"/>
            <a:ext cx="8596668" cy="1320800"/>
          </a:xfrm>
        </p:spPr>
        <p:txBody>
          <a:bodyPr>
            <a:normAutofit/>
          </a:bodyPr>
          <a:lstStyle/>
          <a:p>
            <a:r>
              <a:rPr kumimoji="1" lang="zh-TW" altLang="en-US" dirty="0">
                <a:latin typeface="Kaiti TC" panose="02010600040101010101" pitchFamily="2" charset="-120"/>
                <a:ea typeface="Kaiti TC" panose="02010600040101010101" pitchFamily="2" charset="-120"/>
              </a:rPr>
              <a:t>我們的飯桌</a:t>
            </a:r>
            <a:r>
              <a:rPr kumimoji="1" lang="en-US" altLang="zh-TW" dirty="0">
                <a:latin typeface="Kaiti TC" panose="02010600040101010101" pitchFamily="2" charset="-120"/>
                <a:ea typeface="Kaiti TC" panose="02010600040101010101" pitchFamily="2" charset="-120"/>
              </a:rPr>
              <a:t>——</a:t>
            </a:r>
            <a:r>
              <a:rPr kumimoji="1" lang="zh-TW" altLang="en-US" dirty="0">
                <a:latin typeface="Kaiti TC" panose="02010600040101010101" pitchFamily="2" charset="-120"/>
                <a:ea typeface="Kaiti TC" panose="02010600040101010101" pitchFamily="2" charset="-120"/>
              </a:rPr>
              <a:t>文化人類學這麼說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DA17F19-9631-D8A8-7BB0-96DCD1598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104444"/>
            <a:ext cx="10830038" cy="3143956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solidFill>
                  <a:srgbClr val="FFFFFF"/>
                </a:solidFill>
                <a:latin typeface="Kaiti TC" panose="02010600040101010101" pitchFamily="2" charset="-120"/>
                <a:ea typeface="Kaiti TC" panose="02010600040101010101" pitchFamily="2" charset="-120"/>
              </a:rPr>
              <a:t>在文化人類學中，共享餐桌（</a:t>
            </a:r>
            <a:r>
              <a:rPr lang="en" altLang="zh-TW" sz="3200" dirty="0">
                <a:solidFill>
                  <a:srgbClr val="FFFFFF"/>
                </a:solidFill>
                <a:latin typeface="Kaiti TC" panose="02010600040101010101" pitchFamily="2" charset="-120"/>
                <a:ea typeface="Kaiti TC" panose="02010600040101010101" pitchFamily="2" charset="-120"/>
              </a:rPr>
              <a:t>commensality</a:t>
            </a:r>
            <a:r>
              <a:rPr lang="zh-TW" altLang="en" sz="3200" dirty="0">
                <a:solidFill>
                  <a:srgbClr val="FFFFFF"/>
                </a:solidFill>
                <a:latin typeface="Kaiti TC" panose="02010600040101010101" pitchFamily="2" charset="-120"/>
                <a:ea typeface="Kaiti TC" panose="02010600040101010101" pitchFamily="2" charset="-120"/>
              </a:rPr>
              <a:t>）</a:t>
            </a:r>
            <a:r>
              <a:rPr lang="zh-TW" altLang="en-US" sz="3200" dirty="0">
                <a:solidFill>
                  <a:srgbClr val="FFFFFF"/>
                </a:solidFill>
                <a:latin typeface="Kaiti TC" panose="02010600040101010101" pitchFamily="2" charset="-120"/>
                <a:ea typeface="Kaiti TC" panose="02010600040101010101" pitchFamily="2" charset="-120"/>
              </a:rPr>
              <a:t>被視為建立群體認同的重要途徑​</a:t>
            </a:r>
            <a:r>
              <a:rPr lang="zh-TW" altLang="en" sz="3200" dirty="0">
                <a:solidFill>
                  <a:srgbClr val="FFFFFF"/>
                </a:solidFill>
                <a:latin typeface="Kaiti TC" panose="02010600040101010101" pitchFamily="2" charset="-120"/>
                <a:ea typeface="Kaiti TC" panose="02010600040101010101" pitchFamily="2" charset="-120"/>
              </a:rPr>
              <a:t>。</a:t>
            </a:r>
            <a:r>
              <a:rPr lang="zh-TW" altLang="en-US" sz="3200" dirty="0">
                <a:solidFill>
                  <a:srgbClr val="FFFFFF"/>
                </a:solidFill>
                <a:latin typeface="Kaiti TC" panose="02010600040101010101" pitchFamily="2" charset="-120"/>
                <a:ea typeface="Kaiti TC" panose="02010600040101010101" pitchFamily="2" charset="-120"/>
              </a:rPr>
              <a:t>自古以來，人類進餐就是一種社交行為：共同進食有助於凝聚團體，強化成員間的聯繫與信任</a:t>
            </a:r>
            <a:r>
              <a:rPr lang="zh-TW" altLang="en" sz="3200" dirty="0">
                <a:solidFill>
                  <a:srgbClr val="FFFFFF"/>
                </a:solidFill>
                <a:latin typeface="Kaiti TC" panose="02010600040101010101" pitchFamily="2" charset="-120"/>
                <a:ea typeface="Kaiti TC" panose="02010600040101010101" pitchFamily="2" charset="-120"/>
              </a:rPr>
              <a:t>。</a:t>
            </a:r>
            <a:endParaRPr lang="en-US" altLang="zh-TW" sz="3200" dirty="0">
              <a:solidFill>
                <a:srgbClr val="FFFFFF"/>
              </a:solidFill>
              <a:latin typeface="Kaiti TC" panose="02010600040101010101" pitchFamily="2" charset="-120"/>
              <a:ea typeface="Kaiti TC" panose="02010600040101010101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79017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14CD62-5FD8-3209-7CC2-2E31E6668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80444"/>
            <a:ext cx="8596668" cy="1320800"/>
          </a:xfrm>
        </p:spPr>
        <p:txBody>
          <a:bodyPr/>
          <a:lstStyle/>
          <a:p>
            <a:r>
              <a:rPr lang="zh-TW" altLang="en-US" b="1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正面效應：認同感與凝聚力</a:t>
            </a:r>
            <a:endParaRPr kumimoji="1" lang="zh-TW" altLang="en-US" dirty="0">
              <a:latin typeface="Times New Roman" panose="02020603050405020304" pitchFamily="18" charset="0"/>
              <a:ea typeface="Kaiti TC" panose="0201060004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88E1B41-2B5A-F498-0CE8-0610D88AF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102" y="2664178"/>
            <a:ext cx="8778900" cy="3332579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共享飯桌能強化群體的內聚力和歸屬感​</a:t>
            </a:r>
            <a:r>
              <a:rPr lang="zh-TW" altLang="en" sz="36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。</a:t>
            </a:r>
            <a:r>
              <a:rPr lang="en" altLang="zh-TW" sz="36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Mary Douglas</a:t>
            </a:r>
            <a:r>
              <a:rPr lang="zh-TW" altLang="en-US" sz="36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強調飲食禁忌和規則象徵著群體的界線；只有遵守相同飲食規範的人才被視為「自己人」</a:t>
            </a:r>
            <a:r>
              <a:rPr lang="zh-TW" altLang="en" sz="36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。</a:t>
            </a:r>
            <a:endParaRPr lang="en-US" altLang="zh-TW" sz="3600" dirty="0">
              <a:latin typeface="Times New Roman" panose="02020603050405020304" pitchFamily="18" charset="0"/>
              <a:ea typeface="Kaiti TC" panose="02010600040101010101" pitchFamily="2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247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4C33A-F146-0314-6912-9E0D8DFA0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BABEF1-9694-F200-FF80-F33159CE8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74044"/>
            <a:ext cx="8596668" cy="1320800"/>
          </a:xfrm>
        </p:spPr>
        <p:txBody>
          <a:bodyPr/>
          <a:lstStyle/>
          <a:p>
            <a:r>
              <a:rPr lang="zh-TW" altLang="en-US" b="1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正面效應：認同感與凝聚力</a:t>
            </a:r>
            <a:endParaRPr kumimoji="1" lang="zh-TW" altLang="en-US" dirty="0">
              <a:latin typeface="Times New Roman" panose="02020603050405020304" pitchFamily="18" charset="0"/>
              <a:ea typeface="Kaiti TC" panose="0201060004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646E21B-15C8-F94D-E3A8-EC073689C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102" y="2709332"/>
            <a:ext cx="8778900" cy="3440007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共同遵守這些規範會帶來成員間的認同感──一起吃「我們的食物」意味著共享同一套價值觀與文化意義​</a:t>
            </a:r>
            <a:r>
              <a:rPr lang="zh-TW" altLang="en" sz="36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。</a:t>
            </a:r>
            <a:endParaRPr lang="en-US" altLang="zh-TW" sz="3600" dirty="0">
              <a:latin typeface="Times New Roman" panose="02020603050405020304" pitchFamily="18" charset="0"/>
              <a:ea typeface="Kaiti TC" panose="02010600040101010101" pitchFamily="2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003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702FF-8BF6-AADB-6AF8-F1DE091AF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74836D6-FAF8-B2DE-7544-DDFF40572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218" y="705556"/>
            <a:ext cx="8596668" cy="1320800"/>
          </a:xfrm>
        </p:spPr>
        <p:txBody>
          <a:bodyPr/>
          <a:lstStyle/>
          <a:p>
            <a:r>
              <a:rPr lang="zh-TW" altLang="en-US" sz="3600" b="1" dirty="0">
                <a:latin typeface="BiauKaiTC Regular" panose="03000500000000000000" pitchFamily="66" charset="-120"/>
                <a:ea typeface="BiauKaiTC Regular" panose="03000500000000000000" pitchFamily="66" charset="-120"/>
              </a:rPr>
              <a:t>負面效應：排他性與歧視</a:t>
            </a:r>
            <a:endParaRPr kumimoji="1" lang="zh-TW" altLang="en-US" dirty="0">
              <a:latin typeface="BiauKaiTC Regular" panose="03000500000000000000" pitchFamily="66" charset="-120"/>
              <a:ea typeface="BiauKaiTC Regular" panose="03000500000000000000" pitchFamily="66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5AFE6ED-228C-D8C0-6255-A5AF1E584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102" y="1365956"/>
            <a:ext cx="8778900" cy="5324776"/>
          </a:xfrm>
        </p:spPr>
        <p:txBody>
          <a:bodyPr>
            <a:normAutofit/>
          </a:bodyPr>
          <a:lstStyle/>
          <a:p>
            <a:endParaRPr lang="en-US" altLang="zh-TW" sz="3600" dirty="0">
              <a:latin typeface="BiauKaiTC Regular" panose="03000500000000000000" pitchFamily="66" charset="-120"/>
              <a:ea typeface="BiauKaiTC Regular" panose="03000500000000000000" pitchFamily="66" charset="-120"/>
            </a:endParaRPr>
          </a:p>
          <a:p>
            <a:r>
              <a:rPr lang="zh-TW" altLang="en-US" sz="3600" dirty="0">
                <a:latin typeface="BiauKaiTC Regular" panose="03000500000000000000" pitchFamily="66" charset="-120"/>
                <a:ea typeface="BiauKaiTC Regular" panose="03000500000000000000" pitchFamily="66" charset="-120"/>
              </a:rPr>
              <a:t>飯桌文化建立的界線同時可能帶來排他性​</a:t>
            </a:r>
            <a:r>
              <a:rPr lang="zh-TW" altLang="en" sz="3600" dirty="0">
                <a:latin typeface="BiauKaiTC Regular" panose="03000500000000000000" pitchFamily="66" charset="-120"/>
                <a:ea typeface="BiauKaiTC Regular" panose="03000500000000000000" pitchFamily="66" charset="-120"/>
              </a:rPr>
              <a:t>。</a:t>
            </a:r>
            <a:r>
              <a:rPr lang="zh-TW" altLang="en-US" sz="3600" dirty="0">
                <a:latin typeface="BiauKaiTC Regular" panose="03000500000000000000" pitchFamily="66" charset="-120"/>
                <a:ea typeface="BiauKaiTC Regular" panose="03000500000000000000" pitchFamily="66" charset="-120"/>
              </a:rPr>
              <a:t>當「我們」透過飲食規範劃定身份，同時也在劃出「他者」</a:t>
            </a:r>
            <a:r>
              <a:rPr lang="zh-TW" altLang="en" sz="3600" dirty="0">
                <a:latin typeface="BiauKaiTC Regular" panose="03000500000000000000" pitchFamily="66" charset="-120"/>
                <a:ea typeface="BiauKaiTC Regular" panose="03000500000000000000" pitchFamily="66" charset="-120"/>
              </a:rPr>
              <a:t>。</a:t>
            </a:r>
            <a:endParaRPr lang="en-US" altLang="zh-TW" sz="3600" dirty="0">
              <a:latin typeface="BiauKaiTC Regular" panose="03000500000000000000" pitchFamily="66" charset="-120"/>
              <a:ea typeface="BiauKaiTC Regular" panose="03000500000000000000" pitchFamily="66" charset="-120"/>
            </a:endParaRPr>
          </a:p>
          <a:p>
            <a:r>
              <a:rPr lang="zh-TW" altLang="en-US" sz="3600" dirty="0">
                <a:latin typeface="BiauKaiTC Regular" panose="03000500000000000000" pitchFamily="66" charset="-120"/>
                <a:ea typeface="BiauKaiTC Regular" panose="03000500000000000000" pitchFamily="66" charset="-120"/>
              </a:rPr>
              <a:t>不吃同樣食物的人被視為局外人，甚至不被信任</a:t>
            </a:r>
            <a:r>
              <a:rPr lang="zh-TW" altLang="en" sz="3600" dirty="0">
                <a:latin typeface="BiauKaiTC Regular" panose="03000500000000000000" pitchFamily="66" charset="-120"/>
                <a:ea typeface="BiauKaiTC Regular" panose="03000500000000000000" pitchFamily="66" charset="-120"/>
              </a:rPr>
              <a:t>。</a:t>
            </a:r>
            <a:endParaRPr lang="en-US" altLang="zh-TW" sz="3600" dirty="0">
              <a:latin typeface="BiauKaiTC Regular" panose="03000500000000000000" pitchFamily="66" charset="-120"/>
              <a:ea typeface="BiauKaiTC Regular" panose="03000500000000000000" pitchFamily="66" charset="-120"/>
            </a:endParaRPr>
          </a:p>
          <a:p>
            <a:r>
              <a:rPr lang="zh-TW" altLang="en-US" sz="3600" dirty="0">
                <a:latin typeface="BiauKaiTC Regular" panose="03000500000000000000" pitchFamily="66" charset="-120"/>
                <a:ea typeface="BiauKaiTC Regular" panose="03000500000000000000" pitchFamily="66" charset="-120"/>
              </a:rPr>
              <a:t>誰可以跟我們一次吃飯？</a:t>
            </a:r>
            <a:endParaRPr lang="en-US" altLang="zh-TW" sz="3600" dirty="0">
              <a:latin typeface="BiauKaiTC Regular" panose="03000500000000000000" pitchFamily="66" charset="-120"/>
              <a:ea typeface="BiauKaiTC Regular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87712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1F0D91-87C4-982E-634C-0671ADE01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529" y="128239"/>
            <a:ext cx="8596668" cy="762000"/>
          </a:xfrm>
        </p:spPr>
        <p:txBody>
          <a:bodyPr/>
          <a:lstStyle/>
          <a:p>
            <a:r>
              <a:rPr kumimoji="1" lang="zh-TW" altLang="en-US" dirty="0">
                <a:latin typeface="Kaiti TC" panose="02010600040101010101" pitchFamily="2" charset="-120"/>
                <a:ea typeface="Kaiti TC" panose="02010600040101010101" pitchFamily="2" charset="-120"/>
              </a:rPr>
              <a:t>吃飯不簡單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FE13B9C-E494-4397-0899-14A138AA6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470" y="890239"/>
            <a:ext cx="8942532" cy="5839522"/>
          </a:xfrm>
        </p:spPr>
        <p:txBody>
          <a:bodyPr>
            <a:noAutofit/>
          </a:bodyPr>
          <a:lstStyle/>
          <a:p>
            <a:r>
              <a:rPr lang="zh-TW" altLang="en-US" sz="3400" dirty="0">
                <a:latin typeface="Kaiti TC" panose="02010600040101010101" pitchFamily="2" charset="-120"/>
                <a:ea typeface="Kaiti TC" panose="02010600040101010101" pitchFamily="2" charset="-120"/>
              </a:rPr>
              <a:t>共同進餐作為人類的普遍行為，具有</a:t>
            </a:r>
            <a:r>
              <a:rPr lang="zh-TW" altLang="en-US" sz="3400" b="1" dirty="0">
                <a:latin typeface="Kaiti TC" panose="02010600040101010101" pitchFamily="2" charset="-120"/>
                <a:ea typeface="Kaiti TC" panose="02010600040101010101" pitchFamily="2" charset="-120"/>
              </a:rPr>
              <a:t>建構群體認同</a:t>
            </a:r>
            <a:r>
              <a:rPr lang="zh-TW" altLang="en-US" sz="3400" dirty="0">
                <a:latin typeface="Kaiti TC" panose="02010600040101010101" pitchFamily="2" charset="-120"/>
                <a:ea typeface="Kaiti TC" panose="02010600040101010101" pitchFamily="2" charset="-120"/>
              </a:rPr>
              <a:t>的正向功能透、強化群體內部的凝聚力和身份認同。</a:t>
            </a:r>
            <a:endParaRPr lang="en-US" altLang="zh-TW" sz="3400" dirty="0">
              <a:latin typeface="Kaiti TC" panose="02010600040101010101" pitchFamily="2" charset="-120"/>
              <a:ea typeface="Kaiti TC" panose="02010600040101010101" pitchFamily="2" charset="-120"/>
            </a:endParaRPr>
          </a:p>
          <a:p>
            <a:endParaRPr lang="en-US" altLang="zh-TW" sz="3400" dirty="0">
              <a:latin typeface="Kaiti TC" panose="02010600040101010101" pitchFamily="2" charset="-120"/>
              <a:ea typeface="Kaiti TC" panose="02010600040101010101" pitchFamily="2" charset="-120"/>
            </a:endParaRPr>
          </a:p>
          <a:p>
            <a:r>
              <a:rPr lang="zh-TW" altLang="en-US" sz="3400" dirty="0">
                <a:latin typeface="Kaiti TC" panose="02010600040101010101" pitchFamily="2" charset="-120"/>
                <a:ea typeface="Kaiti TC" panose="02010600040101010101" pitchFamily="2" charset="-120"/>
              </a:rPr>
              <a:t>同時，此種認同也意謂著</a:t>
            </a:r>
            <a:r>
              <a:rPr lang="zh-TW" altLang="en-US" sz="3400" b="1" dirty="0">
                <a:latin typeface="Kaiti TC" panose="02010600040101010101" pitchFamily="2" charset="-120"/>
                <a:ea typeface="Kaiti TC" panose="02010600040101010101" pitchFamily="2" charset="-120"/>
              </a:rPr>
              <a:t>劃定界線</a:t>
            </a:r>
            <a:r>
              <a:rPr lang="zh-TW" altLang="en-US" sz="3400" dirty="0">
                <a:latin typeface="Kaiti TC" panose="02010600040101010101" pitchFamily="2" charset="-120"/>
                <a:ea typeface="Kaiti TC" panose="02010600040101010101" pitchFamily="2" charset="-120"/>
              </a:rPr>
              <a:t>，其負面效果可能導致對人的排斥與歧視。另一方面，不同文化的餐桌禮儀展現了人類多樣性的創造力</a:t>
            </a:r>
            <a:r>
              <a:rPr lang="en-US" altLang="zh-TW" sz="3400" dirty="0">
                <a:latin typeface="Kaiti TC" panose="02010600040101010101" pitchFamily="2" charset="-120"/>
                <a:ea typeface="Kaiti TC" panose="02010600040101010101" pitchFamily="2" charset="-120"/>
              </a:rPr>
              <a:t>——</a:t>
            </a:r>
            <a:r>
              <a:rPr lang="zh-TW" altLang="en-US" sz="3400" dirty="0">
                <a:latin typeface="Kaiti TC" panose="02010600040101010101" pitchFamily="2" charset="-120"/>
                <a:ea typeface="Kaiti TC" panose="02010600040101010101" pitchFamily="2" charset="-120"/>
              </a:rPr>
              <a:t>在跨文化接觸中，這些差異既可能成為互相欣賞學習的契機，也可能因誤解而造成摩擦。</a:t>
            </a:r>
            <a:endParaRPr lang="en-US" altLang="zh-TW" sz="3400" dirty="0">
              <a:latin typeface="Kaiti TC" panose="02010600040101010101" pitchFamily="2" charset="-120"/>
              <a:ea typeface="Kaiti TC" panose="02010600040101010101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13130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7A93D-9533-020F-9765-AC4C79100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6E8A3D2-EAF3-0F60-98A6-F28E7397D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529" y="128239"/>
            <a:ext cx="8596668" cy="762000"/>
          </a:xfrm>
        </p:spPr>
        <p:txBody>
          <a:bodyPr/>
          <a:lstStyle/>
          <a:p>
            <a:r>
              <a:rPr kumimoji="1" lang="zh-TW" altLang="en-US" dirty="0">
                <a:latin typeface="Kaiti TC" panose="02010600040101010101" pitchFamily="2" charset="-120"/>
                <a:ea typeface="Kaiti TC" panose="02010600040101010101" pitchFamily="2" charset="-120"/>
              </a:rPr>
              <a:t>吃飯不簡單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90AC52-50B5-E6F4-1BA6-5AF3FDFA4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90239"/>
            <a:ext cx="8596668" cy="5839522"/>
          </a:xfrm>
        </p:spPr>
        <p:txBody>
          <a:bodyPr>
            <a:noAutofit/>
          </a:bodyPr>
          <a:lstStyle/>
          <a:p>
            <a:r>
              <a:rPr lang="zh-TW" altLang="en-US" sz="3600" dirty="0">
                <a:latin typeface="Kaiti TC" panose="02010600040101010101" pitchFamily="2" charset="-120"/>
                <a:ea typeface="Kaiti TC" panose="02010600040101010101" pitchFamily="2" charset="-120"/>
              </a:rPr>
              <a:t>飲食不僅滿足生理需求，更是社會語言與文化符號</a:t>
            </a:r>
            <a:endParaRPr lang="en-US" altLang="zh-TW" sz="3600" dirty="0">
              <a:latin typeface="Kaiti TC" panose="02010600040101010101" pitchFamily="2" charset="-120"/>
              <a:ea typeface="Kaiti TC" panose="02010600040101010101" pitchFamily="2" charset="-120"/>
            </a:endParaRPr>
          </a:p>
          <a:p>
            <a:endParaRPr lang="en-US" altLang="zh-TW" sz="3600" dirty="0">
              <a:latin typeface="Kaiti TC" panose="02010600040101010101" pitchFamily="2" charset="-120"/>
              <a:ea typeface="Kaiti TC" panose="02010600040101010101" pitchFamily="2" charset="-120"/>
            </a:endParaRPr>
          </a:p>
          <a:p>
            <a:r>
              <a:rPr lang="zh-TW" altLang="en-US" sz="3600" dirty="0">
                <a:latin typeface="Kaiti TC" panose="02010600040101010101" pitchFamily="2" charset="-120"/>
                <a:ea typeface="Kaiti TC" panose="02010600040101010101" pitchFamily="2" charset="-120"/>
              </a:rPr>
              <a:t>每一次共享飯食的行為，都在「書寫」文化與關係</a:t>
            </a:r>
            <a:r>
              <a:rPr lang="en-US" altLang="zh-TW" sz="3600" dirty="0">
                <a:latin typeface="Kaiti TC" panose="02010600040101010101" pitchFamily="2" charset="-120"/>
                <a:ea typeface="Kaiti TC" panose="02010600040101010101" pitchFamily="2" charset="-120"/>
              </a:rPr>
              <a:t>——</a:t>
            </a:r>
            <a:r>
              <a:rPr lang="zh-TW" altLang="en-US" sz="3600" dirty="0">
                <a:latin typeface="Kaiti TC" panose="02010600040101010101" pitchFamily="2" charset="-120"/>
                <a:ea typeface="Kaiti TC" panose="02010600040101010101" pitchFamily="2" charset="-120"/>
              </a:rPr>
              <a:t>飯桌上的禮俗，看似細瑣，實則映照出人類社會如何將「吃飯」這件事賦予了聯結或區隔的意義。</a:t>
            </a:r>
            <a:endParaRPr kumimoji="1" lang="zh-TW" altLang="en-US" sz="3600" dirty="0">
              <a:latin typeface="Kaiti TC" panose="02010600040101010101" pitchFamily="2" charset="-120"/>
              <a:ea typeface="Kaiti TC" panose="02010600040101010101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75661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7E7C13B-C3D2-0C85-8842-0EF4EF631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0671" y="149230"/>
            <a:ext cx="4512989" cy="1107004"/>
          </a:xfrm>
        </p:spPr>
        <p:txBody>
          <a:bodyPr anchor="ctr">
            <a:normAutofit/>
          </a:bodyPr>
          <a:lstStyle/>
          <a:p>
            <a:r>
              <a:rPr kumimoji="1" lang="zh-TW" altLang="en-US" dirty="0">
                <a:solidFill>
                  <a:srgbClr val="FFFFFF"/>
                </a:solidFill>
                <a:latin typeface="Kaiti TC" panose="02010600040101010101" pitchFamily="2" charset="-120"/>
                <a:ea typeface="Kaiti TC" panose="02010600040101010101" pitchFamily="2" charset="-120"/>
              </a:rPr>
              <a:t>我們來討論啦</a:t>
            </a:r>
          </a:p>
        </p:txBody>
      </p:sp>
      <p:pic>
        <p:nvPicPr>
          <p:cNvPr id="4" name="Picture 3" descr="一張含有 服裝, 人員, 戶外, 天空 的圖片&#10;&#10;自動產生的描述">
            <a:extLst>
              <a:ext uri="{FF2B5EF4-FFF2-40B4-BE49-F238E27FC236}">
                <a16:creationId xmlns:a16="http://schemas.microsoft.com/office/drawing/2014/main" id="{5CEEE00B-0CAB-F94C-25DC-307B1B5834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6" r="-1" b="-1"/>
          <a:stretch/>
        </p:blipFill>
        <p:spPr>
          <a:xfrm>
            <a:off x="762714" y="1168399"/>
            <a:ext cx="3845848" cy="4610101"/>
          </a:xfrm>
          <a:prstGeom prst="rect">
            <a:avLst/>
          </a:prstGeom>
          <a:noFill/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2D6DEE8-475D-F59A-A2A2-2570027ED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1724" y="1168399"/>
            <a:ext cx="4872743" cy="536786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zh-TW" altLang="en-US" sz="2800" dirty="0">
              <a:solidFill>
                <a:srgbClr val="FFFFFF"/>
              </a:solidFill>
              <a:latin typeface="Kaiti TC" panose="02010600040101010101" pitchFamily="2" charset="-120"/>
              <a:ea typeface="Kaiti TC" panose="02010600040101010101" pitchFamily="2" charset="-120"/>
            </a:endParaRPr>
          </a:p>
          <a:p>
            <a:r>
              <a:rPr lang="zh-TW" altLang="en-US" sz="2800" b="1" dirty="0">
                <a:solidFill>
                  <a:srgbClr val="FFFFFF"/>
                </a:solidFill>
                <a:latin typeface="Kaiti TC" panose="02010600040101010101" pitchFamily="2" charset="-120"/>
                <a:ea typeface="Kaiti TC" panose="02010600040101010101" pitchFamily="2" charset="-120"/>
              </a:rPr>
              <a:t>誰是你生命中能夠在飯桌上「聽你說話」的人？那段經歷如何幫助你更認識上帝？</a:t>
            </a:r>
            <a:endParaRPr lang="en-US" altLang="zh-TW" sz="2800" b="1" dirty="0">
              <a:solidFill>
                <a:srgbClr val="FFFFFF"/>
              </a:solidFill>
              <a:latin typeface="Kaiti TC" panose="02010600040101010101" pitchFamily="2" charset="-120"/>
              <a:ea typeface="Kaiti TC" panose="02010600040101010101" pitchFamily="2" charset="-120"/>
            </a:endParaRPr>
          </a:p>
          <a:p>
            <a:endParaRPr lang="en-US" altLang="zh-TW" sz="2800" b="1" dirty="0">
              <a:solidFill>
                <a:srgbClr val="FFFFFF"/>
              </a:solidFill>
              <a:latin typeface="Kaiti TC" panose="02010600040101010101" pitchFamily="2" charset="-120"/>
              <a:ea typeface="Kaiti TC" panose="02010600040101010101" pitchFamily="2" charset="-120"/>
            </a:endParaRPr>
          </a:p>
          <a:p>
            <a:r>
              <a:rPr lang="zh-TW" altLang="en-US" sz="2800" b="1" dirty="0">
                <a:solidFill>
                  <a:srgbClr val="FFFFFF"/>
                </a:solidFill>
                <a:latin typeface="Kaiti TC" panose="02010600040101010101" pitchFamily="2" charset="-120"/>
                <a:ea typeface="Kaiti TC" panose="02010600040101010101" pitchFamily="2" charset="-120"/>
              </a:rPr>
              <a:t>你是否有一位朋友還未信主？你願意邀請他來參與你的小組或家庭共餐嗎？你認為這樣做會產生什麼影響？</a:t>
            </a:r>
            <a:endParaRPr lang="zh-TW" altLang="en-US" sz="2800" dirty="0">
              <a:solidFill>
                <a:srgbClr val="FFFFFF"/>
              </a:solidFill>
              <a:latin typeface="Kaiti TC" panose="02010600040101010101" pitchFamily="2" charset="-120"/>
              <a:ea typeface="Kaiti TC" panose="02010600040101010101" pitchFamily="2" charset="-120"/>
            </a:endParaRPr>
          </a:p>
          <a:p>
            <a:endParaRPr kumimoji="1" lang="zh-TW" altLang="en-US" sz="2000" dirty="0">
              <a:solidFill>
                <a:srgbClr val="FFFFFF"/>
              </a:solidFill>
              <a:latin typeface="Kaiti TC" panose="02010600040101010101" pitchFamily="2" charset="-120"/>
              <a:ea typeface="Kaiti TC" panose="02010600040101010101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54995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5040B0D-D843-32D2-F040-945132173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13317"/>
            <a:ext cx="8596668" cy="5428045"/>
          </a:xfrm>
        </p:spPr>
        <p:txBody>
          <a:bodyPr>
            <a:normAutofit lnSpcReduction="10000"/>
          </a:bodyPr>
          <a:lstStyle/>
          <a:p>
            <a:r>
              <a:rPr lang="en" altLang="zh-TW" sz="1200" dirty="0"/>
              <a:t>John Koenig, </a:t>
            </a:r>
            <a:r>
              <a:rPr lang="en" altLang="zh-TW" sz="1200" i="1" dirty="0"/>
              <a:t>New Testament Hospitality: Partnership with Strangers as Promise and Mission</a:t>
            </a:r>
            <a:r>
              <a:rPr lang="en" altLang="zh-TW" sz="1200" dirty="0"/>
              <a:t> (Philadelphia: Fortress Press, 1985), 89–102.</a:t>
            </a:r>
          </a:p>
          <a:p>
            <a:r>
              <a:rPr lang="en" altLang="zh-TW" sz="1200" dirty="0"/>
              <a:t>Kara Powell, Brad Griffin, and Cheryl Crawford, </a:t>
            </a:r>
            <a:r>
              <a:rPr lang="en" altLang="zh-TW" sz="1200" i="1" dirty="0"/>
              <a:t>Sticky Faith: Everyday Ideas to Build Lasting Faith in Your Kids</a:t>
            </a:r>
            <a:r>
              <a:rPr lang="en" altLang="zh-TW" sz="1200" dirty="0"/>
              <a:t> (Grand Rapids: Zondervan, 2011), 65–92.</a:t>
            </a:r>
          </a:p>
          <a:p>
            <a:r>
              <a:rPr lang="en" altLang="zh-TW" sz="1200" dirty="0"/>
              <a:t>Eugene H. Peterson, </a:t>
            </a:r>
            <a:r>
              <a:rPr lang="en" altLang="zh-TW" sz="1200" i="1" dirty="0"/>
              <a:t>The Contemplative Pastor: Returning to the Art of Spiritual Direction</a:t>
            </a:r>
            <a:r>
              <a:rPr lang="en" altLang="zh-TW" sz="1200" dirty="0"/>
              <a:t> (Grand Rapids: Eerdmans, 1989), 27–34.</a:t>
            </a:r>
          </a:p>
          <a:p>
            <a:r>
              <a:rPr lang="en" altLang="zh-TW" sz="1200" dirty="0"/>
              <a:t>Francis Chan and Mark </a:t>
            </a:r>
            <a:r>
              <a:rPr lang="en" altLang="zh-TW" sz="1200" dirty="0" err="1"/>
              <a:t>Beuving</a:t>
            </a:r>
            <a:r>
              <a:rPr lang="en" altLang="zh-TW" sz="1200" dirty="0"/>
              <a:t>, </a:t>
            </a:r>
            <a:r>
              <a:rPr lang="en" altLang="zh-TW" sz="1200" i="1" dirty="0"/>
              <a:t>Multiply: Disciples Making Disciples</a:t>
            </a:r>
            <a:r>
              <a:rPr lang="en" altLang="zh-TW" sz="1200" dirty="0"/>
              <a:t> (Colorado Springs: David C. Cook, 2012), 41–52.</a:t>
            </a:r>
          </a:p>
          <a:p>
            <a:r>
              <a:rPr lang="en" altLang="zh-TW" sz="1200" dirty="0"/>
              <a:t>Doug Fields, </a:t>
            </a:r>
            <a:r>
              <a:rPr lang="en" altLang="zh-TW" sz="1200" i="1" dirty="0"/>
              <a:t>Purpose Driven Youth Ministry: 9 Essential Foundations for Healthy Growth</a:t>
            </a:r>
            <a:r>
              <a:rPr lang="en" altLang="zh-TW" sz="1200" dirty="0"/>
              <a:t> (Grand Rapids: Zondervan, 1998), 89–101.</a:t>
            </a:r>
          </a:p>
          <a:p>
            <a:r>
              <a:rPr lang="en" altLang="zh-TW" sz="1200" dirty="0"/>
              <a:t>Craig L. Blomberg, </a:t>
            </a:r>
            <a:r>
              <a:rPr lang="en" altLang="zh-TW" sz="1200" i="1" dirty="0"/>
              <a:t>Contagious Holiness: Jesus‘ Meals with Sinners</a:t>
            </a:r>
            <a:r>
              <a:rPr lang="en" altLang="zh-TW" sz="1200" dirty="0"/>
              <a:t> (Downers Grove: IVP Academic, 2005), 53–67.</a:t>
            </a:r>
            <a:endParaRPr lang="en-US" altLang="zh-TW" sz="1200" dirty="0"/>
          </a:p>
          <a:p>
            <a:r>
              <a:rPr lang="en" altLang="zh-TW" sz="1200" dirty="0"/>
              <a:t>Joel B. Green, </a:t>
            </a:r>
            <a:r>
              <a:rPr lang="en" altLang="zh-TW" sz="1200" i="1" dirty="0"/>
              <a:t>The Gospel of Luke</a:t>
            </a:r>
            <a:r>
              <a:rPr lang="en" altLang="zh-TW" sz="1200" dirty="0"/>
              <a:t> (Grand Rapids: Eerdmans, 1997), 242–244.</a:t>
            </a:r>
          </a:p>
          <a:p>
            <a:r>
              <a:rPr lang="en" altLang="zh-TW" sz="1200" dirty="0"/>
              <a:t>Kenneth E. Bailey, </a:t>
            </a:r>
            <a:r>
              <a:rPr lang="en" altLang="zh-TW" sz="1200" i="1" dirty="0"/>
              <a:t>Jesus Through Middle Eastern Eyes: Cultural Studies in the Gospels</a:t>
            </a:r>
            <a:r>
              <a:rPr lang="en" altLang="zh-TW" sz="1200" dirty="0"/>
              <a:t> (Downers Grove: IVP Academic, 2008), 241–250.</a:t>
            </a:r>
            <a:br>
              <a:rPr lang="en" altLang="zh-TW" sz="1200" dirty="0"/>
            </a:br>
            <a:r>
              <a:rPr lang="en" altLang="zh-TW" sz="1200" dirty="0"/>
              <a:t>N. T. Wright, </a:t>
            </a:r>
            <a:r>
              <a:rPr lang="en" altLang="zh-TW" sz="1200" i="1" dirty="0"/>
              <a:t>Jesus and the Victory of God</a:t>
            </a:r>
            <a:r>
              <a:rPr lang="en" altLang="zh-TW" sz="1200" dirty="0"/>
              <a:t> (Minneapolis: Fortress Press, 1996), 177–184.</a:t>
            </a:r>
          </a:p>
          <a:p>
            <a:r>
              <a:rPr lang="en" altLang="zh-TW" sz="1200" dirty="0"/>
              <a:t>Richard </a:t>
            </a:r>
            <a:r>
              <a:rPr lang="en" altLang="zh-TW" sz="1200" dirty="0" err="1"/>
              <a:t>Bauckham</a:t>
            </a:r>
            <a:r>
              <a:rPr lang="en" altLang="zh-TW" sz="1200" dirty="0"/>
              <a:t>, </a:t>
            </a:r>
            <a:r>
              <a:rPr lang="en" altLang="zh-TW" sz="1200" i="1" dirty="0"/>
              <a:t>Jesus and the Eyewitnesses: The Gospels as Eyewitness Testimony</a:t>
            </a:r>
            <a:r>
              <a:rPr lang="en" altLang="zh-TW" sz="1200" dirty="0"/>
              <a:t> (Grand Rapids: Eerdmans, 2006), 268–270.</a:t>
            </a:r>
          </a:p>
          <a:p>
            <a:r>
              <a:rPr lang="en" altLang="zh-TW" sz="1200" dirty="0"/>
              <a:t>Joel Marcus, </a:t>
            </a:r>
            <a:r>
              <a:rPr lang="en" altLang="zh-TW" sz="1200" i="1" dirty="0"/>
              <a:t>Mark 1–8: A New Translation with Introduction and Commentary</a:t>
            </a:r>
            <a:r>
              <a:rPr lang="en" altLang="zh-TW" sz="1200" dirty="0"/>
              <a:t> (New York: Doubleday, 2000), 459–461.</a:t>
            </a:r>
          </a:p>
          <a:p>
            <a:r>
              <a:rPr lang="en" altLang="zh-TW" sz="1200" dirty="0"/>
              <a:t>Douglas, Mary. 1966. </a:t>
            </a:r>
            <a:r>
              <a:rPr lang="en" altLang="zh-TW" sz="1200" i="1" dirty="0"/>
              <a:t>Purity and Danger: An Analysis of Concepts of Pollution and Taboo</a:t>
            </a:r>
            <a:r>
              <a:rPr lang="en" altLang="zh-TW" sz="1200" dirty="0"/>
              <a:t>. London: Routledge &amp; Kegan Paul.</a:t>
            </a:r>
          </a:p>
          <a:p>
            <a:r>
              <a:rPr lang="en" altLang="zh-TW" sz="1200" dirty="0"/>
              <a:t>Fischler, Claude. 1988. “Food, Self and Identity.” </a:t>
            </a:r>
            <a:r>
              <a:rPr lang="en" altLang="zh-TW" sz="1200" i="1" dirty="0"/>
              <a:t>Social Science Information</a:t>
            </a:r>
            <a:r>
              <a:rPr lang="en" altLang="zh-TW" sz="1200" dirty="0"/>
              <a:t> 27 (2): 275–292.​</a:t>
            </a:r>
          </a:p>
          <a:p>
            <a:r>
              <a:rPr lang="en" altLang="zh-TW" sz="1200" dirty="0"/>
              <a:t>Visser, Margaret. 1991. </a:t>
            </a:r>
            <a:r>
              <a:rPr lang="en" altLang="zh-TW" sz="1200" i="1" dirty="0"/>
              <a:t>The Rituals of Dinner: The Origins, Evolution, Eccentricities, and Meaning of Table Manners</a:t>
            </a:r>
            <a:r>
              <a:rPr lang="en" altLang="zh-TW" sz="1200" dirty="0"/>
              <a:t>. New York: Grove Press.​</a:t>
            </a:r>
          </a:p>
          <a:p>
            <a:endParaRPr lang="en" altLang="zh-TW" sz="1200" dirty="0"/>
          </a:p>
          <a:p>
            <a:endParaRPr kumimoji="1"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147341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BE9D4C4-9FA3-4885-A769-301639CC7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7" name="圖片 6" descr="一張含有 食物, 盤子, 菜餚, 米 的圖片&#10;&#10;自動產生的描述">
            <a:extLst>
              <a:ext uri="{FF2B5EF4-FFF2-40B4-BE49-F238E27FC236}">
                <a16:creationId xmlns:a16="http://schemas.microsoft.com/office/drawing/2014/main" id="{1FC9D03F-1871-2A91-6EA9-2387462545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935" r="-3" b="8900"/>
          <a:stretch/>
        </p:blipFill>
        <p:spPr>
          <a:xfrm>
            <a:off x="4296867" y="5"/>
            <a:ext cx="4831627" cy="4520011"/>
          </a:xfrm>
          <a:custGeom>
            <a:avLst/>
            <a:gdLst/>
            <a:ahLst/>
            <a:cxnLst/>
            <a:rect l="l" t="t" r="r" b="b"/>
            <a:pathLst>
              <a:path w="4831627" h="4520011">
                <a:moveTo>
                  <a:pt x="0" y="0"/>
                </a:moveTo>
                <a:lnTo>
                  <a:pt x="4831627" y="0"/>
                </a:lnTo>
                <a:lnTo>
                  <a:pt x="1416677" y="4520011"/>
                </a:lnTo>
                <a:close/>
              </a:path>
            </a:pathLst>
          </a:custGeom>
        </p:spPr>
      </p:pic>
      <p:pic>
        <p:nvPicPr>
          <p:cNvPr id="5" name="內容版面配置區 4" descr="一張含有 食物, 資料表, 室內, 餐點 的圖片&#10;&#10;自動產生的描述">
            <a:extLst>
              <a:ext uri="{FF2B5EF4-FFF2-40B4-BE49-F238E27FC236}">
                <a16:creationId xmlns:a16="http://schemas.microsoft.com/office/drawing/2014/main" id="{C7A5E765-6102-B9E5-45ED-BD338EDC62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849" r="-1" b="33958"/>
          <a:stretch/>
        </p:blipFill>
        <p:spPr>
          <a:xfrm>
            <a:off x="4041994" y="-4"/>
            <a:ext cx="8139373" cy="6858000"/>
          </a:xfrm>
          <a:custGeom>
            <a:avLst/>
            <a:gdLst/>
            <a:ahLst/>
            <a:cxnLst/>
            <a:rect l="l" t="t" r="r" b="b"/>
            <a:pathLst>
              <a:path w="8139373" h="6858000">
                <a:moveTo>
                  <a:pt x="5181344" y="0"/>
                </a:moveTo>
                <a:lnTo>
                  <a:pt x="8139373" y="0"/>
                </a:lnTo>
                <a:lnTo>
                  <a:pt x="813937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DD44ECA-C3ED-488D-A964-7868BC3CD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76489"/>
            <a:ext cx="3749061" cy="1508469"/>
          </a:xfrm>
        </p:spPr>
        <p:txBody>
          <a:bodyPr anchor="ctr">
            <a:normAutofit/>
          </a:bodyPr>
          <a:lstStyle/>
          <a:p>
            <a:r>
              <a:rPr kumimoji="1" lang="zh-TW" altLang="en-US" sz="32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你最有印象的飯桌記憶是什麼？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7EB6695E-BED5-4DA3-8C9B-AD301AEF4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435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1" name="Content Placeholder 10">
            <a:extLst>
              <a:ext uri="{FF2B5EF4-FFF2-40B4-BE49-F238E27FC236}">
                <a16:creationId xmlns:a16="http://schemas.microsoft.com/office/drawing/2014/main" id="{F8F62A7E-650C-190A-9B5F-2EE374F1F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080" y="2849150"/>
            <a:ext cx="4395130" cy="3005289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食的文化</a:t>
            </a:r>
            <a:endParaRPr lang="en-US" altLang="zh-TW" sz="2800" dirty="0">
              <a:latin typeface="Times New Roman" panose="02020603050405020304" pitchFamily="18" charset="0"/>
              <a:ea typeface="Kaiti TC" panose="02010600040101010101" pitchFamily="2" charset="-12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泰雅爾族的文化</a:t>
            </a:r>
            <a:br>
              <a:rPr lang="en-US" sz="28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</a:br>
            <a:r>
              <a:rPr lang="en-US" sz="2800" dirty="0" err="1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Qutux</a:t>
            </a:r>
            <a:r>
              <a:rPr lang="zh-TW" altLang="en-US" sz="28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 </a:t>
            </a:r>
            <a:r>
              <a:rPr lang="en-US" altLang="zh-TW" sz="2800" dirty="0" err="1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Qniqan</a:t>
            </a:r>
            <a:endParaRPr lang="en-US" altLang="zh-TW" sz="2800" dirty="0">
              <a:latin typeface="Times New Roman" panose="02020603050405020304" pitchFamily="18" charset="0"/>
              <a:ea typeface="Kaiti TC" panose="0201060004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28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某一個少數民族的禮遇</a:t>
            </a:r>
            <a:endParaRPr lang="en-US" altLang="zh-TW" sz="2800" dirty="0">
              <a:latin typeface="Times New Roman" panose="02020603050405020304" pitchFamily="18" charset="0"/>
              <a:ea typeface="Kaiti TC" panose="0201060004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28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除了文化及傳統的餐桌禮（祭）儀，我們最有印象的飯桌記憶是哪一頓？</a:t>
            </a:r>
            <a:endParaRPr lang="en-US" altLang="zh-TW" sz="2800" dirty="0">
              <a:latin typeface="Times New Roman" panose="02020603050405020304" pitchFamily="18" charset="0"/>
              <a:ea typeface="Kaiti TC" panose="02010600040101010101" pitchFamily="2" charset="-12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ea typeface="Kaiti TC" panose="02010600040101010101" pitchFamily="2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185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3">
            <a:extLst>
              <a:ext uri="{FF2B5EF4-FFF2-40B4-BE49-F238E27FC236}">
                <a16:creationId xmlns:a16="http://schemas.microsoft.com/office/drawing/2014/main" id="{8E2EB503-A017-4457-A105-53638C97D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7" name="圖片 6" descr="一張含有 人員, 服裝, 廚房電器, 家用電器 的圖片&#10;&#10;自動產生的描述">
            <a:extLst>
              <a:ext uri="{FF2B5EF4-FFF2-40B4-BE49-F238E27FC236}">
                <a16:creationId xmlns:a16="http://schemas.microsoft.com/office/drawing/2014/main" id="{DFF46179-1CA5-DCFC-575B-7DE94DE01A3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21943" b="2944"/>
          <a:stretch/>
        </p:blipFill>
        <p:spPr>
          <a:xfrm>
            <a:off x="20" y="-1"/>
            <a:ext cx="12188804" cy="686646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FA8C3A3-878C-4D93-A150-7A84D6FBD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0713" y="5490457"/>
            <a:ext cx="8596668" cy="13208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altLang="zh-TW" sz="4900" dirty="0" err="1">
                <a:latin typeface="Kaiti TC" panose="02010600040101010101" pitchFamily="2" charset="-120"/>
                <a:ea typeface="Kaiti TC" panose="02010600040101010101" pitchFamily="2" charset="-120"/>
              </a:rPr>
              <a:t>耶穌的飯桌</a:t>
            </a:r>
            <a:br>
              <a:rPr lang="en-US" altLang="zh-TW" sz="2400" dirty="0">
                <a:latin typeface="Kaiti TC" panose="02010600040101010101" pitchFamily="2" charset="-120"/>
                <a:ea typeface="Kaiti TC" panose="02010600040101010101" pitchFamily="2" charset="-120"/>
              </a:rPr>
            </a:br>
            <a:endParaRPr kumimoji="1" lang="zh-TW" altLang="en-US" sz="4400" dirty="0">
              <a:solidFill>
                <a:schemeClr val="tx1"/>
              </a:solidFill>
              <a:latin typeface="Kaiti TC" panose="02010600040101010101" pitchFamily="2" charset="-120"/>
              <a:ea typeface="Kaiti TC" panose="02010600040101010101" pitchFamily="2" charset="-120"/>
            </a:endParaRPr>
          </a:p>
        </p:txBody>
      </p:sp>
      <p:sp>
        <p:nvSpPr>
          <p:cNvPr id="19" name="Content Placeholder 10">
            <a:extLst>
              <a:ext uri="{FF2B5EF4-FFF2-40B4-BE49-F238E27FC236}">
                <a16:creationId xmlns:a16="http://schemas.microsoft.com/office/drawing/2014/main" id="{9059A232-CF25-03D6-E668-3C477E973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64" y="1389160"/>
            <a:ext cx="6625400" cy="3837596"/>
          </a:xfrm>
        </p:spPr>
        <p:txBody>
          <a:bodyPr anchor="ctr">
            <a:normAutofit/>
          </a:bodyPr>
          <a:lstStyle/>
          <a:p>
            <a:r>
              <a:rPr lang="zh-TW" altLang="en-US" sz="4000" dirty="0">
                <a:latin typeface="Kaiti TC" panose="02010600040101010101" pitchFamily="2" charset="-120"/>
                <a:ea typeface="Kaiti TC" panose="02010600040101010101" pitchFamily="2" charset="-120"/>
              </a:rPr>
              <a:t>「飯桌」是日常的場所，也是神聖的空間。在聖經中，耶穌多次透過與不同階層、不同文化背景的人一同吃飯，來顛覆社會的規範與宗教的排他性</a:t>
            </a:r>
            <a:endParaRPr lang="en-US" sz="4000" dirty="0">
              <a:latin typeface="Kaiti TC" panose="02010600040101010101" pitchFamily="2" charset="-120"/>
              <a:ea typeface="Kaiti TC" panose="02010600040101010101" pitchFamily="2" charset="-120"/>
            </a:endParaRPr>
          </a:p>
        </p:txBody>
      </p:sp>
      <p:pic>
        <p:nvPicPr>
          <p:cNvPr id="5" name="內容版面配置區 4" descr="一張含有 人員, 廚房電器, 服裝, 炊具與烘焙用具 的圖片&#10;&#10;自動產生的描述">
            <a:extLst>
              <a:ext uri="{FF2B5EF4-FFF2-40B4-BE49-F238E27FC236}">
                <a16:creationId xmlns:a16="http://schemas.microsoft.com/office/drawing/2014/main" id="{F9DE03AC-AFCA-1724-F09B-06E64BD6C9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72" r="5356" b="-2"/>
          <a:stretch/>
        </p:blipFill>
        <p:spPr>
          <a:xfrm>
            <a:off x="7537704" y="1389160"/>
            <a:ext cx="4010830" cy="328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498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3" name="Rectangle 122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7" name="Isosceles Triangle 126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575FCC8-40D3-4315-2FC4-69FAA0815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4203045" cy="13756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kumimoji="1" lang="zh-TW" alt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耶穌的飯桌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04D6F4F-C779-D344-CF85-7D48D5E78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756" y="2160589"/>
            <a:ext cx="4660126" cy="4511143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>
              <a:buNone/>
            </a:pPr>
            <a:r>
              <a:rPr lang="zh-TW" altLang="en-US" sz="3600" b="1" dirty="0">
                <a:solidFill>
                  <a:schemeClr val="bg1"/>
                </a:solidFill>
                <a:latin typeface="BiauKaiTC Regular" panose="03000500000000000000" pitchFamily="66" charset="-120"/>
                <a:ea typeface="BiauKaiTC Regular" panose="03000500000000000000" pitchFamily="66" charset="-120"/>
                <a:cs typeface="Times New Roman" panose="02020603050405020304" pitchFamily="18" charset="0"/>
              </a:rPr>
              <a:t>祂的飯桌，是一個跨越界線、擁抱差異的地方（參路加福音</a:t>
            </a:r>
            <a:r>
              <a:rPr lang="en-US" altLang="zh-TW" sz="3600" b="1" dirty="0">
                <a:solidFill>
                  <a:schemeClr val="bg1"/>
                </a:solidFill>
                <a:latin typeface="BiauKaiTC Regular" panose="03000500000000000000" pitchFamily="66" charset="-120"/>
                <a:ea typeface="BiauKaiTC Regular" panose="03000500000000000000" pitchFamily="66" charset="-120"/>
                <a:cs typeface="Times New Roman" panose="02020603050405020304" pitchFamily="18" charset="0"/>
              </a:rPr>
              <a:t>5:30–32</a:t>
            </a:r>
            <a:r>
              <a:rPr lang="zh-TW" altLang="en-US" sz="3600" b="1" dirty="0">
                <a:solidFill>
                  <a:schemeClr val="bg1"/>
                </a:solidFill>
                <a:latin typeface="BiauKaiTC Regular" panose="03000500000000000000" pitchFamily="66" charset="-120"/>
                <a:ea typeface="BiauKaiTC Regular" panose="03000500000000000000" pitchFamily="66" charset="-120"/>
                <a:cs typeface="Times New Roman" panose="02020603050405020304" pitchFamily="18" charset="0"/>
              </a:rPr>
              <a:t>；馬可福音</a:t>
            </a:r>
            <a:r>
              <a:rPr lang="en-US" altLang="zh-TW" sz="3600" b="1" dirty="0">
                <a:solidFill>
                  <a:schemeClr val="bg1"/>
                </a:solidFill>
                <a:latin typeface="BiauKaiTC Regular" panose="03000500000000000000" pitchFamily="66" charset="-120"/>
                <a:ea typeface="BiauKaiTC Regular" panose="03000500000000000000" pitchFamily="66" charset="-120"/>
                <a:cs typeface="Times New Roman" panose="02020603050405020304" pitchFamily="18" charset="0"/>
              </a:rPr>
              <a:t>7:24–30</a:t>
            </a:r>
            <a:r>
              <a:rPr lang="zh-TW" altLang="en-US" sz="3600" b="1" dirty="0">
                <a:solidFill>
                  <a:schemeClr val="bg1"/>
                </a:solidFill>
                <a:latin typeface="BiauKaiTC Regular" panose="03000500000000000000" pitchFamily="66" charset="-120"/>
                <a:ea typeface="BiauKaiTC Regular" panose="03000500000000000000" pitchFamily="66" charset="-120"/>
                <a:cs typeface="Times New Roman" panose="02020603050405020304" pitchFamily="18" charset="0"/>
              </a:rPr>
              <a:t>）。</a:t>
            </a:r>
            <a:endParaRPr lang="en-US" altLang="zh-TW" sz="3600" b="1" dirty="0">
              <a:solidFill>
                <a:schemeClr val="bg1"/>
              </a:solidFill>
              <a:latin typeface="BiauKaiTC Regular" panose="03000500000000000000" pitchFamily="66" charset="-120"/>
              <a:ea typeface="BiauKaiTC Regular" panose="03000500000000000000" pitchFamily="66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3600" b="1" dirty="0">
                <a:solidFill>
                  <a:schemeClr val="bg1"/>
                </a:solidFill>
                <a:latin typeface="BiauKaiTC Regular" panose="03000500000000000000" pitchFamily="66" charset="-120"/>
                <a:ea typeface="BiauKaiTC Regular" panose="03000500000000000000" pitchFamily="66" charset="-120"/>
                <a:cs typeface="Times New Roman" panose="02020603050405020304" pitchFamily="18" charset="0"/>
              </a:rPr>
              <a:t>這正體現了神的神聖性不再侷限於聖殿，而是在接納與同桌中顯明出來。</a:t>
            </a:r>
            <a:endParaRPr kumimoji="1" lang="en-US" altLang="zh-TW" sz="3600" b="1" dirty="0">
              <a:solidFill>
                <a:schemeClr val="bg1"/>
              </a:solidFill>
              <a:latin typeface="BiauKaiTC Regular" panose="03000500000000000000" pitchFamily="66" charset="-120"/>
              <a:ea typeface="BiauKaiTC Regular" panose="03000500000000000000" pitchFamily="66" charset="-120"/>
              <a:cs typeface="Times New Roman" panose="02020603050405020304" pitchFamily="18" charset="0"/>
            </a:endParaRPr>
          </a:p>
        </p:txBody>
      </p:sp>
      <p:pic>
        <p:nvPicPr>
          <p:cNvPr id="7" name="圖片 6" descr="一張含有 人員, 人的臉孔, 服裝, 食物 的圖片&#10;&#10;自動產生的描述">
            <a:extLst>
              <a:ext uri="{FF2B5EF4-FFF2-40B4-BE49-F238E27FC236}">
                <a16:creationId xmlns:a16="http://schemas.microsoft.com/office/drawing/2014/main" id="{1B327900-39CC-F5AF-B642-C5ECC7C715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" b="41428"/>
          <a:stretch/>
        </p:blipFill>
        <p:spPr>
          <a:xfrm>
            <a:off x="5813779" y="1640374"/>
            <a:ext cx="5879240" cy="3577246"/>
          </a:xfrm>
          <a:prstGeom prst="rect">
            <a:avLst/>
          </a:prstGeom>
        </p:spPr>
      </p:pic>
      <p:sp>
        <p:nvSpPr>
          <p:cNvPr id="129" name="Isosceles Triangle 128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073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F311879-E68C-10B5-46F6-330CFF3E6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725" y="1378252"/>
            <a:ext cx="3547581" cy="4093028"/>
          </a:xfrm>
        </p:spPr>
        <p:txBody>
          <a:bodyPr anchor="ctr">
            <a:normAutofit/>
          </a:bodyPr>
          <a:lstStyle/>
          <a:p>
            <a:pPr algn="ctr"/>
            <a:r>
              <a:rPr lang="zh-TW" altLang="en-US" sz="4400" dirty="0">
                <a:latin typeface="Kaiti TC" panose="02010600040101010101" pitchFamily="2" charset="-120"/>
                <a:ea typeface="Kaiti TC" panose="02010600040101010101" pitchFamily="2" charset="-120"/>
              </a:rPr>
              <a:t>耶穌在飯桌中接納</a:t>
            </a:r>
            <a:br>
              <a:rPr lang="en-US" altLang="zh-TW" sz="4400" dirty="0">
                <a:latin typeface="Kaiti TC" panose="02010600040101010101" pitchFamily="2" charset="-120"/>
                <a:ea typeface="Kaiti TC" panose="02010600040101010101" pitchFamily="2" charset="-120"/>
              </a:rPr>
            </a:br>
            <a:r>
              <a:rPr lang="zh-TW" altLang="en-US" sz="4400" dirty="0">
                <a:latin typeface="Kaiti TC" panose="02010600040101010101" pitchFamily="2" charset="-120"/>
                <a:ea typeface="Kaiti TC" panose="02010600040101010101" pitchFamily="2" charset="-120"/>
              </a:rPr>
              <a:t>「文化他者」</a:t>
            </a:r>
            <a:endParaRPr kumimoji="1" lang="zh-TW" altLang="en-US" sz="4400" dirty="0">
              <a:latin typeface="Kaiti TC" panose="02010600040101010101" pitchFamily="2" charset="-120"/>
              <a:ea typeface="Kaiti TC" panose="02010600040101010101" pitchFamily="2" charset="-12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內容版面配置區 2">
            <a:extLst>
              <a:ext uri="{FF2B5EF4-FFF2-40B4-BE49-F238E27FC236}">
                <a16:creationId xmlns:a16="http://schemas.microsoft.com/office/drawing/2014/main" id="{F7D2874C-A91F-E58E-F119-7812FD8A5D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3309743"/>
              </p:ext>
            </p:extLst>
          </p:nvPr>
        </p:nvGraphicFramePr>
        <p:xfrm>
          <a:off x="4916552" y="323557"/>
          <a:ext cx="7055053" cy="6246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3735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F7A2A61-0B94-E1A7-B054-01BFEF0FA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66" y="260877"/>
            <a:ext cx="4521088" cy="137560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zh-TW" sz="3100" b="1" dirty="0">
                <a:solidFill>
                  <a:schemeClr val="bg1"/>
                </a:solidFill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1. </a:t>
            </a:r>
            <a:r>
              <a:rPr lang="zh-TW" altLang="en-US" sz="3100" b="1" dirty="0">
                <a:solidFill>
                  <a:schemeClr val="bg1"/>
                </a:solidFill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與稅吏同席</a:t>
            </a:r>
            <a:r>
              <a:rPr lang="en-US" altLang="zh-TW" sz="3100" b="1" dirty="0">
                <a:solidFill>
                  <a:schemeClr val="bg1"/>
                </a:solidFill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—</a:t>
            </a:r>
            <a:br>
              <a:rPr lang="en-US" altLang="zh-TW" sz="3100" b="1" dirty="0">
                <a:solidFill>
                  <a:schemeClr val="bg1"/>
                </a:solidFill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</a:br>
            <a:r>
              <a:rPr lang="zh-TW" altLang="en-US" sz="3100" b="1" dirty="0">
                <a:solidFill>
                  <a:schemeClr val="bg1"/>
                </a:solidFill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打破社會排斥的界線</a:t>
            </a:r>
            <a:br>
              <a:rPr lang="zh-TW" altLang="en-US" sz="3100" b="1" dirty="0">
                <a:solidFill>
                  <a:schemeClr val="bg1"/>
                </a:solidFill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</a:br>
            <a:endParaRPr kumimoji="1" lang="zh-TW" altLang="en-US" sz="3100" dirty="0">
              <a:solidFill>
                <a:schemeClr val="bg1"/>
              </a:solidFill>
              <a:latin typeface="Times New Roman" panose="02020603050405020304" pitchFamily="18" charset="0"/>
              <a:ea typeface="Kaiti TC" panose="0201060004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7D03A4B-36B5-55BD-CAD8-14CEC6E43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2429" y="1360449"/>
            <a:ext cx="4799165" cy="53971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zh-TW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馬太福音</a:t>
            </a:r>
            <a:r>
              <a:rPr lang="en-US" altLang="zh-TW" sz="3200" b="1" dirty="0">
                <a:solidFill>
                  <a:schemeClr val="bg1"/>
                </a:solidFill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9:10–13</a:t>
            </a:r>
            <a:br>
              <a:rPr lang="zh-TW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</a:br>
            <a:r>
              <a:rPr lang="zh-TW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「耶穌在屋裡坐席的時候，有好些稅吏和罪人來，與耶穌和祂的門徒一同坐席。」</a:t>
            </a:r>
          </a:p>
          <a:p>
            <a:pPr>
              <a:lnSpc>
                <a:spcPct val="90000"/>
              </a:lnSpc>
            </a:pPr>
            <a:r>
              <a:rPr lang="zh-TW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透過飯桌，耶穌宣告：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神國是向被社會排擠的人開放的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神關心人的悔改與關係重建，而非外表的宗教潔淨</a:t>
            </a:r>
          </a:p>
          <a:p>
            <a:pPr>
              <a:lnSpc>
                <a:spcPct val="90000"/>
              </a:lnSpc>
            </a:pPr>
            <a:endParaRPr kumimoji="1" lang="zh-TW" altLang="en-US" sz="3200" dirty="0">
              <a:solidFill>
                <a:schemeClr val="bg1"/>
              </a:solidFill>
              <a:latin typeface="Times New Roman" panose="02020603050405020304" pitchFamily="18" charset="0"/>
              <a:ea typeface="Kaiti TC" panose="02010600040101010101" pitchFamily="2" charset="-120"/>
              <a:cs typeface="Times New Roman" panose="02020603050405020304" pitchFamily="18" charset="0"/>
            </a:endParaRPr>
          </a:p>
        </p:txBody>
      </p:sp>
      <p:pic>
        <p:nvPicPr>
          <p:cNvPr id="5" name="圖片 4" descr="一張含有 天空, 建築, 戶外, 傢俱 的圖片&#10;&#10;自動產生的描述">
            <a:extLst>
              <a:ext uri="{FF2B5EF4-FFF2-40B4-BE49-F238E27FC236}">
                <a16:creationId xmlns:a16="http://schemas.microsoft.com/office/drawing/2014/main" id="{9CF698BA-7052-69E2-06F3-BA2FFDF9D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1493930"/>
            <a:ext cx="5143500" cy="3857625"/>
          </a:xfrm>
          <a:prstGeom prst="rect">
            <a:avLst/>
          </a:prstGeom>
        </p:spPr>
      </p:pic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608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DCC38B-8038-8D09-DEF3-0D6450293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738" y="375424"/>
            <a:ext cx="8596668" cy="1320800"/>
          </a:xfrm>
        </p:spPr>
        <p:txBody>
          <a:bodyPr anchor="t">
            <a:normAutofit/>
          </a:bodyPr>
          <a:lstStyle/>
          <a:p>
            <a:r>
              <a:rPr lang="en-US" altLang="zh-TW" sz="31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2. </a:t>
            </a:r>
            <a:r>
              <a:rPr lang="zh-TW" altLang="en-US" sz="31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與妓女和罪人同席</a:t>
            </a:r>
            <a:r>
              <a:rPr lang="en-US" altLang="zh-TW" sz="31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——</a:t>
            </a:r>
            <a:r>
              <a:rPr lang="zh-TW" altLang="en-US" sz="31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打破道德定罪的界線</a:t>
            </a:r>
            <a:endParaRPr kumimoji="1" lang="zh-TW" altLang="en-US" sz="3100" dirty="0">
              <a:latin typeface="Times New Roman" panose="02020603050405020304" pitchFamily="18" charset="0"/>
              <a:ea typeface="Kaiti TC" panose="02010600040101010101" pitchFamily="2" charset="-120"/>
              <a:cs typeface="Times New Roman" panose="02020603050405020304" pitchFamily="18" charset="0"/>
            </a:endParaRPr>
          </a:p>
        </p:txBody>
      </p:sp>
      <p:pic>
        <p:nvPicPr>
          <p:cNvPr id="5" name="內容版面配置區 4" descr="一張含有 人的臉孔, 人員, 服裝, 微笑 的圖片&#10;&#10;自動產生的描述">
            <a:extLst>
              <a:ext uri="{FF2B5EF4-FFF2-40B4-BE49-F238E27FC236}">
                <a16:creationId xmlns:a16="http://schemas.microsoft.com/office/drawing/2014/main" id="{2F5580B9-DCD9-6914-47D2-5AF4C9234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4692"/>
            <a:ext cx="4276579" cy="555330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36FD3A1-2183-78D1-21EF-B90ED4131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5882" y="1304692"/>
            <a:ext cx="5207619" cy="5553307"/>
          </a:xfrm>
        </p:spPr>
        <p:txBody>
          <a:bodyPr>
            <a:normAutofit/>
          </a:bodyPr>
          <a:lstStyle/>
          <a:p>
            <a:r>
              <a:rPr lang="zh-TW" altLang="en-US" sz="3200" b="1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路加福音</a:t>
            </a:r>
            <a:r>
              <a:rPr lang="en-US" altLang="zh-TW" sz="3200" b="1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7:36–50</a:t>
            </a:r>
            <a:br>
              <a:rPr lang="zh-TW" altLang="en-US" sz="32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</a:br>
            <a:r>
              <a:rPr lang="zh-TW" altLang="en-US" sz="32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（耶穌在法利賽人西門家中作客，一位有罪的女人進來用香膏抹祂的腳）</a:t>
            </a:r>
          </a:p>
          <a:p>
            <a:r>
              <a:rPr lang="zh-TW" altLang="en-US" sz="32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在這個場景中：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飯桌成了</a:t>
            </a:r>
            <a:r>
              <a:rPr lang="zh-TW" altLang="en-US" sz="3200" b="1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恩典比律法更高</a:t>
            </a:r>
            <a:r>
              <a:rPr lang="zh-TW" altLang="en-US" sz="32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的宣告場地。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神的聖潔不是遠離污穢，而是能轉化污穢成為新生命。</a:t>
            </a:r>
          </a:p>
          <a:p>
            <a:endParaRPr lang="en-US" sz="2800" dirty="0">
              <a:latin typeface="Times New Roman" panose="02020603050405020304" pitchFamily="18" charset="0"/>
              <a:ea typeface="Kaiti TC" panose="02010600040101010101" pitchFamily="2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629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65702E-ACE2-49A9-160C-6E26A05E2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zh-TW" sz="31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3. </a:t>
            </a:r>
            <a:r>
              <a:rPr lang="zh-TW" altLang="en-US" sz="31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與外邦人接觸</a:t>
            </a:r>
            <a:r>
              <a:rPr lang="en-US" altLang="zh-TW" sz="31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——</a:t>
            </a:r>
            <a:r>
              <a:rPr lang="zh-TW" altLang="en-US" sz="31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打破族群與宗教界線</a:t>
            </a:r>
            <a:endParaRPr kumimoji="1" lang="zh-TW" altLang="en-US" sz="3100" dirty="0">
              <a:latin typeface="Times New Roman" panose="02020603050405020304" pitchFamily="18" charset="0"/>
              <a:ea typeface="Kaiti TC" panose="0201060004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ED6EED4-39FA-C6E8-C941-AFBC674C0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7261" y="1930400"/>
            <a:ext cx="4425091" cy="4326673"/>
          </a:xfrm>
        </p:spPr>
        <p:txBody>
          <a:bodyPr>
            <a:normAutofit/>
          </a:bodyPr>
          <a:lstStyle/>
          <a:p>
            <a:r>
              <a:rPr lang="zh-TW" altLang="en-US" sz="3200" b="1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馬可福音</a:t>
            </a:r>
            <a:r>
              <a:rPr lang="en-US" altLang="zh-TW" sz="3200" b="1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7:24–30</a:t>
            </a:r>
            <a:br>
              <a:rPr lang="zh-TW" altLang="en-US" sz="32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</a:br>
            <a:r>
              <a:rPr lang="zh-TW" altLang="en-US" sz="32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（耶穌與推羅西頓地區的迦南婦人對話）</a:t>
            </a:r>
          </a:p>
          <a:p>
            <a:r>
              <a:rPr lang="zh-TW" altLang="en-US" sz="3200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根據猶太潔淨律，接觸外邦人本身就有冒著「沾染不潔」的風險，然而耶穌選擇進入他們的生活範圍。</a:t>
            </a:r>
          </a:p>
          <a:p>
            <a:endParaRPr lang="en-US" sz="2400" dirty="0">
              <a:latin typeface="Times New Roman" panose="02020603050405020304" pitchFamily="18" charset="0"/>
              <a:ea typeface="Kaiti TC" panose="02010600040101010101" pitchFamily="2" charset="-120"/>
              <a:cs typeface="Times New Roman" panose="02020603050405020304" pitchFamily="18" charset="0"/>
            </a:endParaRPr>
          </a:p>
        </p:txBody>
      </p:sp>
      <p:pic>
        <p:nvPicPr>
          <p:cNvPr id="5" name="內容版面配置區 4" descr="一張含有 人員, 室內, 餐具, 服裝 的圖片&#10;&#10;自動產生的描述">
            <a:extLst>
              <a:ext uri="{FF2B5EF4-FFF2-40B4-BE49-F238E27FC236}">
                <a16:creationId xmlns:a16="http://schemas.microsoft.com/office/drawing/2014/main" id="{B6822F0B-297B-15FB-D3F0-329248A2E2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88" r="35312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5723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 descr="一張含有 人員, 服裝, 室內, 牆 的圖片&#10;&#10;自動產生的描述">
            <a:extLst>
              <a:ext uri="{FF2B5EF4-FFF2-40B4-BE49-F238E27FC236}">
                <a16:creationId xmlns:a16="http://schemas.microsoft.com/office/drawing/2014/main" id="{EC141169-710E-F369-9D36-8B42950E6A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565" r="1" b="10566"/>
          <a:stretch/>
        </p:blipFill>
        <p:spPr>
          <a:xfrm>
            <a:off x="452814" y="-1"/>
            <a:ext cx="4431171" cy="2621148"/>
          </a:xfrm>
          <a:custGeom>
            <a:avLst/>
            <a:gdLst/>
            <a:ahLst/>
            <a:cxnLst/>
            <a:rect l="l" t="t" r="r" b="b"/>
            <a:pathLst>
              <a:path w="4431171" h="2621148">
                <a:moveTo>
                  <a:pt x="389783" y="0"/>
                </a:moveTo>
                <a:lnTo>
                  <a:pt x="4431171" y="0"/>
                </a:lnTo>
                <a:lnTo>
                  <a:pt x="4431171" y="1"/>
                </a:lnTo>
                <a:lnTo>
                  <a:pt x="3573751" y="1"/>
                </a:lnTo>
                <a:lnTo>
                  <a:pt x="3182231" y="2621148"/>
                </a:lnTo>
                <a:lnTo>
                  <a:pt x="0" y="2621148"/>
                </a:lnTo>
                <a:close/>
              </a:path>
            </a:pathLst>
          </a:cu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D1B8A91-28F8-AFE4-05C4-BCE75F7CF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7948" y="460567"/>
            <a:ext cx="5114776" cy="728546"/>
          </a:xfrm>
        </p:spPr>
        <p:txBody>
          <a:bodyPr>
            <a:normAutofit/>
          </a:bodyPr>
          <a:lstStyle/>
          <a:p>
            <a:r>
              <a:rPr kumimoji="1" lang="zh-TW" altLang="en-US" dirty="0">
                <a:latin typeface="Kaiti TC" panose="02010600040101010101" pitchFamily="2" charset="-120"/>
                <a:ea typeface="Kaiti TC" panose="02010600040101010101" pitchFamily="2" charset="-120"/>
              </a:rPr>
              <a:t>跨文化的神聖性</a:t>
            </a:r>
          </a:p>
        </p:txBody>
      </p:sp>
      <p:pic>
        <p:nvPicPr>
          <p:cNvPr id="7" name="圖片 6" descr="一張含有 人員, 人的臉孔, 服裝, 餐點 的圖片&#10;&#10;自動產生的描述">
            <a:extLst>
              <a:ext uri="{FF2B5EF4-FFF2-40B4-BE49-F238E27FC236}">
                <a16:creationId xmlns:a16="http://schemas.microsoft.com/office/drawing/2014/main" id="{5B367084-9E89-7F28-F0A1-6D192BC3C0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12585"/>
          <a:stretch/>
        </p:blipFill>
        <p:spPr>
          <a:xfrm>
            <a:off x="1" y="2621147"/>
            <a:ext cx="3635044" cy="4236853"/>
          </a:xfrm>
          <a:custGeom>
            <a:avLst/>
            <a:gdLst/>
            <a:ahLst/>
            <a:cxnLst/>
            <a:rect l="l" t="t" r="r" b="b"/>
            <a:pathLst>
              <a:path w="3635044" h="4236853">
                <a:moveTo>
                  <a:pt x="452813" y="0"/>
                </a:moveTo>
                <a:lnTo>
                  <a:pt x="3635044" y="0"/>
                </a:lnTo>
                <a:lnTo>
                  <a:pt x="3002185" y="4236853"/>
                </a:lnTo>
                <a:lnTo>
                  <a:pt x="0" y="4236853"/>
                </a:lnTo>
                <a:lnTo>
                  <a:pt x="0" y="3045007"/>
                </a:lnTo>
                <a:close/>
              </a:path>
            </a:pathLst>
          </a:custGeom>
        </p:spPr>
      </p:pic>
      <p:sp>
        <p:nvSpPr>
          <p:cNvPr id="19" name="Isosceles Triangle 30">
            <a:extLst>
              <a:ext uri="{FF2B5EF4-FFF2-40B4-BE49-F238E27FC236}">
                <a16:creationId xmlns:a16="http://schemas.microsoft.com/office/drawing/2014/main" id="{5212AA65-AC96-4A92-A0FD-EE0749BFFB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8770F72-E528-4C5A-AE35-FC504F42A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4292" y="2621146"/>
            <a:ext cx="325647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2FCE97E-D8AF-AFFA-49D7-3003601D0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4867" y="1429316"/>
            <a:ext cx="5827133" cy="5118235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3200" dirty="0">
                <a:latin typeface="Kaiti TC" panose="02010600040101010101" pitchFamily="2" charset="-120"/>
                <a:ea typeface="Kaiti TC" panose="02010600040101010101" pitchFamily="2" charset="-120"/>
                <a:cs typeface="Times New Roman" panose="02020603050405020304" pitchFamily="18" charset="0"/>
              </a:rPr>
              <a:t>對耶穌來說，飯桌不是為了滿足生理需求，而是祂最喜愛的神聖講台，是祂接納「文化他者」、彰顯神愛的神學空間</a:t>
            </a:r>
          </a:p>
          <a:p>
            <a:r>
              <a:rPr lang="zh-TW" altLang="en-US" sz="3200" dirty="0">
                <a:latin typeface="Kaiti TC" panose="02010600040101010101" pitchFamily="2" charset="-120"/>
                <a:ea typeface="Kaiti TC" panose="02010600040101010101" pitchFamily="2" charset="-120"/>
                <a:cs typeface="Times New Roman" panose="02020603050405020304" pitchFamily="18" charset="0"/>
              </a:rPr>
              <a:t>「飯桌神學」：神可以在日常生活最普通的地方臨在。</a:t>
            </a:r>
            <a:endParaRPr lang="en-US" altLang="zh-TW" sz="3200" dirty="0">
              <a:latin typeface="Kaiti TC" panose="02010600040101010101" pitchFamily="2" charset="-120"/>
              <a:ea typeface="Kaiti TC" panose="02010600040101010101" pitchFamily="2" charset="-120"/>
              <a:cs typeface="Times New Roman" panose="02020603050405020304" pitchFamily="18" charset="0"/>
            </a:endParaRPr>
          </a:p>
          <a:p>
            <a:r>
              <a:rPr lang="zh-TW" altLang="en-US" sz="3200" dirty="0">
                <a:latin typeface="Kaiti TC" panose="02010600040101010101" pitchFamily="2" charset="-120"/>
                <a:ea typeface="Kaiti TC" panose="02010600040101010101" pitchFamily="2" charset="-120"/>
                <a:cs typeface="Times New Roman" panose="02020603050405020304" pitchFamily="18" charset="0"/>
              </a:rPr>
              <a:t>「跨文化的神聖性」是什麼？簡單說，就是</a:t>
            </a:r>
            <a:r>
              <a:rPr lang="zh-TW" altLang="en-US" sz="3200" b="1" dirty="0">
                <a:latin typeface="Kaiti TC" panose="02010600040101010101" pitchFamily="2" charset="-120"/>
                <a:ea typeface="Kaiti TC" panose="02010600040101010101" pitchFamily="2" charset="-120"/>
                <a:cs typeface="Times New Roman" panose="02020603050405020304" pitchFamily="18" charset="0"/>
              </a:rPr>
              <a:t>當我們進入不同文化、語言、背景的關係中，卻仍然經歷神的同在與愛的臨在</a:t>
            </a:r>
            <a:endParaRPr lang="zh-TW" altLang="en-US" sz="3200" dirty="0">
              <a:latin typeface="Kaiti TC" panose="02010600040101010101" pitchFamily="2" charset="-120"/>
              <a:ea typeface="Kaiti TC" panose="02010600040101010101" pitchFamily="2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Kaiti TC" panose="02010600040101010101" pitchFamily="2" charset="-120"/>
              <a:ea typeface="Kaiti TC" panose="02010600040101010101" pitchFamily="2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666315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多面向</Template>
  <TotalTime>641</TotalTime>
  <Words>1411</Words>
  <Application>Microsoft Macintosh PowerPoint</Application>
  <PresentationFormat>寬螢幕</PresentationFormat>
  <Paragraphs>73</Paragraphs>
  <Slides>18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5" baseType="lpstr">
      <vt:lpstr>BiauKaiTC Regular</vt:lpstr>
      <vt:lpstr>Kaiti TC</vt:lpstr>
      <vt:lpstr>Arial</vt:lpstr>
      <vt:lpstr>Times New Roman</vt:lpstr>
      <vt:lpstr>Trebuchet MS</vt:lpstr>
      <vt:lpstr>Wingdings 3</vt:lpstr>
      <vt:lpstr>多面向</vt:lpstr>
      <vt:lpstr>跨文化的神聖性 飯桌神學的宣教應用</vt:lpstr>
      <vt:lpstr>你最有印象的飯桌記憶是什麼？</vt:lpstr>
      <vt:lpstr>耶穌的飯桌 </vt:lpstr>
      <vt:lpstr>耶穌的飯桌</vt:lpstr>
      <vt:lpstr>耶穌在飯桌中接納 「文化他者」</vt:lpstr>
      <vt:lpstr>1. 與稅吏同席— 打破社會排斥的界線 </vt:lpstr>
      <vt:lpstr>2. 與妓女和罪人同席——打破道德定罪的界線</vt:lpstr>
      <vt:lpstr>3. 與外邦人接觸——打破族群與宗教界線</vt:lpstr>
      <vt:lpstr>跨文化的神聖性</vt:lpstr>
      <vt:lpstr>我們的飯桌</vt:lpstr>
      <vt:lpstr>我們的飯桌——文化人類學這麼說</vt:lpstr>
      <vt:lpstr>正面效應：認同感與凝聚力</vt:lpstr>
      <vt:lpstr>正面效應：認同感與凝聚力</vt:lpstr>
      <vt:lpstr>負面效應：排他性與歧視</vt:lpstr>
      <vt:lpstr>吃飯不簡單</vt:lpstr>
      <vt:lpstr>吃飯不簡單</vt:lpstr>
      <vt:lpstr>我們來討論啦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羅以 主任</dc:creator>
  <cp:lastModifiedBy>羅以 老師</cp:lastModifiedBy>
  <cp:revision>10</cp:revision>
  <dcterms:created xsi:type="dcterms:W3CDTF">2025-04-25T14:55:10Z</dcterms:created>
  <dcterms:modified xsi:type="dcterms:W3CDTF">2026-08-17T07:10:52Z</dcterms:modified>
</cp:coreProperties>
</file>