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97" r:id="rId4"/>
    <p:sldId id="298" r:id="rId5"/>
    <p:sldId id="299" r:id="rId6"/>
    <p:sldId id="268" r:id="rId7"/>
    <p:sldId id="269" r:id="rId8"/>
    <p:sldId id="292" r:id="rId9"/>
    <p:sldId id="295" r:id="rId10"/>
    <p:sldId id="283" r:id="rId11"/>
    <p:sldId id="284" r:id="rId12"/>
    <p:sldId id="285" r:id="rId13"/>
    <p:sldId id="300" r:id="rId14"/>
    <p:sldId id="306" r:id="rId15"/>
    <p:sldId id="301" r:id="rId16"/>
    <p:sldId id="302" r:id="rId17"/>
    <p:sldId id="303" r:id="rId18"/>
    <p:sldId id="304" r:id="rId19"/>
    <p:sldId id="305" r:id="rId20"/>
    <p:sldId id="307" r:id="rId21"/>
    <p:sldId id="308" r:id="rId22"/>
    <p:sldId id="309" r:id="rId23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image" Target="../media/image19.jpg"/><Relationship Id="rId4" Type="http://schemas.openxmlformats.org/officeDocument/2006/relationships/image" Target="../media/image2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image" Target="../media/image19.jpg"/><Relationship Id="rId4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85DDBF-BE26-4C58-BB33-755D28BADF7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01992E2-2D98-41B6-BA4C-DBED76947B84}">
      <dgm:prSet phldrT="[文字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US" altLang="en-US" sz="2600" b="1" spc="-1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Generational Turnover and the Disruption of Language and Culture</a:t>
          </a:r>
          <a:endParaRPr lang="zh-TW" altLang="en-US" sz="2600" b="1" spc="-100" baseline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3AC1AA9-783B-4DFD-8E1C-40D5C23987B3}" type="parTrans" cxnId="{5A5C44F7-9797-4A15-AA20-18FDA0AB30E6}">
      <dgm:prSet/>
      <dgm:spPr/>
      <dgm:t>
        <a:bodyPr/>
        <a:lstStyle/>
        <a:p>
          <a:endParaRPr lang="zh-TW" altLang="en-US"/>
        </a:p>
      </dgm:t>
    </dgm:pt>
    <dgm:pt modelId="{5402D67D-D08B-4147-8049-85E521C5AF9D}" type="sibTrans" cxnId="{5A5C44F7-9797-4A15-AA20-18FDA0AB30E6}">
      <dgm:prSet/>
      <dgm:spPr/>
      <dgm:t>
        <a:bodyPr/>
        <a:lstStyle/>
        <a:p>
          <a:endParaRPr lang="zh-TW" altLang="en-US"/>
        </a:p>
      </dgm:t>
    </dgm:pt>
    <dgm:pt modelId="{C8E13A47-F93D-46AF-BA77-AF86EE3E09BA}">
      <dgm:prSet phldrT="[文字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1800" b="1" dirty="0"/>
            <a:t>語言隔閡：台</a:t>
          </a:r>
          <a:r>
            <a:rPr lang="en-US" altLang="zh-TW" sz="1800" b="1" dirty="0"/>
            <a:t>(</a:t>
          </a:r>
          <a:r>
            <a:rPr lang="zh-TW" altLang="en-US" sz="1800" b="1" dirty="0"/>
            <a:t>華</a:t>
          </a:r>
          <a:r>
            <a:rPr lang="en-US" altLang="zh-TW" sz="1800" b="1" dirty="0"/>
            <a:t>)</a:t>
          </a:r>
          <a:r>
            <a:rPr lang="zh-TW" altLang="en-US" sz="1800" b="1" dirty="0"/>
            <a:t>語</a:t>
          </a:r>
          <a:r>
            <a:rPr lang="en-US" altLang="zh-TW" sz="1800" b="1" dirty="0"/>
            <a:t>vs</a:t>
          </a:r>
          <a:r>
            <a:rPr lang="zh-TW" altLang="en-US" sz="1800" b="1" dirty="0"/>
            <a:t>英語─信仰文化傳承困難。</a:t>
          </a:r>
        </a:p>
      </dgm:t>
    </dgm:pt>
    <dgm:pt modelId="{4E649BF8-FD59-46FD-A6DE-054E4A863F7B}" type="parTrans" cxnId="{E7E970F8-254A-4863-874D-22B85BAFFCC7}">
      <dgm:prSet/>
      <dgm:spPr/>
      <dgm:t>
        <a:bodyPr/>
        <a:lstStyle/>
        <a:p>
          <a:endParaRPr lang="zh-TW" altLang="en-US"/>
        </a:p>
      </dgm:t>
    </dgm:pt>
    <dgm:pt modelId="{6264B6E2-4057-45D4-B913-F177FA10CE4A}" type="sibTrans" cxnId="{E7E970F8-254A-4863-874D-22B85BAFFCC7}">
      <dgm:prSet/>
      <dgm:spPr/>
      <dgm:t>
        <a:bodyPr/>
        <a:lstStyle/>
        <a:p>
          <a:endParaRPr lang="zh-TW" altLang="en-US"/>
        </a:p>
      </dgm:t>
    </dgm:pt>
    <dgm:pt modelId="{D3AB0B43-4DD2-4A10-AE88-2C3CF756CD3C}">
      <dgm:prSet phldrT="[文字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1800" b="1" dirty="0"/>
            <a:t>世界觀衝突：年輕人容易流失或轉往美國主流教會</a:t>
          </a:r>
        </a:p>
      </dgm:t>
    </dgm:pt>
    <dgm:pt modelId="{5F5358D6-83E8-48E9-91D0-1389C2E8752D}" type="parTrans" cxnId="{4ED6A2EC-7395-4D8F-A2A3-26690CD5EEC5}">
      <dgm:prSet/>
      <dgm:spPr/>
      <dgm:t>
        <a:bodyPr/>
        <a:lstStyle/>
        <a:p>
          <a:endParaRPr lang="zh-TW" altLang="en-US"/>
        </a:p>
      </dgm:t>
    </dgm:pt>
    <dgm:pt modelId="{3C2FC727-DC4E-4B7F-ADA2-575E2C6B8793}" type="sibTrans" cxnId="{4ED6A2EC-7395-4D8F-A2A3-26690CD5EEC5}">
      <dgm:prSet/>
      <dgm:spPr/>
      <dgm:t>
        <a:bodyPr/>
        <a:lstStyle/>
        <a:p>
          <a:endParaRPr lang="zh-TW" altLang="en-US"/>
        </a:p>
      </dgm:t>
    </dgm:pt>
    <dgm:pt modelId="{517CD739-DA7C-4E19-BEE5-41D03750855B}">
      <dgm:prSet phldrT="[文字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US" altLang="en-US" sz="2400" b="1" dirty="0"/>
            <a:t>There is a severe shortage of pastoral personnel.</a:t>
          </a:r>
          <a:endParaRPr lang="zh-TW" altLang="en-US" sz="2400" b="1" dirty="0"/>
        </a:p>
      </dgm:t>
    </dgm:pt>
    <dgm:pt modelId="{B5F49344-5CF8-4547-B48A-1180C9D4F463}" type="parTrans" cxnId="{EE7CB10D-E7C2-48DD-AB1A-E116CF17F203}">
      <dgm:prSet/>
      <dgm:spPr/>
      <dgm:t>
        <a:bodyPr/>
        <a:lstStyle/>
        <a:p>
          <a:endParaRPr lang="zh-TW" altLang="en-US"/>
        </a:p>
      </dgm:t>
    </dgm:pt>
    <dgm:pt modelId="{0D7A5F82-9404-4B80-BDE1-F1500DE20372}" type="sibTrans" cxnId="{EE7CB10D-E7C2-48DD-AB1A-E116CF17F203}">
      <dgm:prSet/>
      <dgm:spPr/>
      <dgm:t>
        <a:bodyPr/>
        <a:lstStyle/>
        <a:p>
          <a:endParaRPr lang="zh-TW" altLang="en-US"/>
        </a:p>
      </dgm:t>
    </dgm:pt>
    <dgm:pt modelId="{8A3817AB-4D22-41A2-93E4-840E2A575603}">
      <dgm:prSet phldrT="[文字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1800" b="1" dirty="0"/>
            <a:t>台語牧者凋零。</a:t>
          </a:r>
        </a:p>
      </dgm:t>
    </dgm:pt>
    <dgm:pt modelId="{0D8CA4D0-EBD4-475A-AF1D-86496F666925}" type="parTrans" cxnId="{4A6AF1F6-EB3A-406F-8761-FBED17759221}">
      <dgm:prSet/>
      <dgm:spPr/>
      <dgm:t>
        <a:bodyPr/>
        <a:lstStyle/>
        <a:p>
          <a:endParaRPr lang="zh-TW" altLang="en-US"/>
        </a:p>
      </dgm:t>
    </dgm:pt>
    <dgm:pt modelId="{DE10A58F-5FCC-45D0-BEBF-64062A54F750}" type="sibTrans" cxnId="{4A6AF1F6-EB3A-406F-8761-FBED17759221}">
      <dgm:prSet/>
      <dgm:spPr/>
      <dgm:t>
        <a:bodyPr/>
        <a:lstStyle/>
        <a:p>
          <a:endParaRPr lang="zh-TW" altLang="en-US"/>
        </a:p>
      </dgm:t>
    </dgm:pt>
    <dgm:pt modelId="{E36A5BD2-8543-46B8-9BD7-93BC17312E90}">
      <dgm:prSet phldrT="[文字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zh-TW" altLang="en-US" sz="1800" b="1" dirty="0"/>
            <a:t>接班斷層：教會，難以提供具競爭力的薪資與福利來聘請全職青年牧師或英語堂牧者</a:t>
          </a:r>
        </a:p>
      </dgm:t>
    </dgm:pt>
    <dgm:pt modelId="{5BA8E31C-2D4E-4045-ADEB-44EE6933EC1F}" type="parTrans" cxnId="{675DA894-F4C5-411A-95A7-33DC80CA6D9B}">
      <dgm:prSet/>
      <dgm:spPr/>
      <dgm:t>
        <a:bodyPr/>
        <a:lstStyle/>
        <a:p>
          <a:endParaRPr lang="zh-TW" altLang="en-US"/>
        </a:p>
      </dgm:t>
    </dgm:pt>
    <dgm:pt modelId="{DE7046AC-8687-4627-BE7B-7E41BE41C754}" type="sibTrans" cxnId="{675DA894-F4C5-411A-95A7-33DC80CA6D9B}">
      <dgm:prSet/>
      <dgm:spPr/>
      <dgm:t>
        <a:bodyPr/>
        <a:lstStyle/>
        <a:p>
          <a:endParaRPr lang="zh-TW" altLang="en-US"/>
        </a:p>
      </dgm:t>
    </dgm:pt>
    <dgm:pt modelId="{D0B4C162-DBA2-4C84-952C-A1CBD621A8A9}">
      <dgm:prSet phldrT="[文字]" custT="1"/>
      <dgm:spPr>
        <a:solidFill>
          <a:srgbClr val="0070C0"/>
        </a:solidFill>
      </dgm:spPr>
      <dgm:t>
        <a:bodyPr/>
        <a:lstStyle/>
        <a:p>
          <a:pPr>
            <a:lnSpc>
              <a:spcPct val="75000"/>
            </a:lnSpc>
            <a:spcAft>
              <a:spcPts val="0"/>
            </a:spcAft>
          </a:pPr>
          <a:r>
            <a:rPr lang="en-US" altLang="zh-TW" sz="2400" b="1" dirty="0"/>
            <a:t>The Challenges of Mission Transformation</a:t>
          </a:r>
        </a:p>
      </dgm:t>
    </dgm:pt>
    <dgm:pt modelId="{45FDB120-D021-41C2-A114-2819BE21ACC8}" type="parTrans" cxnId="{2A44FB50-F3EB-4671-BF7A-D9F217A67C73}">
      <dgm:prSet/>
      <dgm:spPr/>
      <dgm:t>
        <a:bodyPr/>
        <a:lstStyle/>
        <a:p>
          <a:endParaRPr lang="zh-TW" altLang="en-US"/>
        </a:p>
      </dgm:t>
    </dgm:pt>
    <dgm:pt modelId="{4596A670-0506-4A47-B71F-736FA5D4924E}" type="sibTrans" cxnId="{2A44FB50-F3EB-4671-BF7A-D9F217A67C73}">
      <dgm:prSet/>
      <dgm:spPr/>
      <dgm:t>
        <a:bodyPr/>
        <a:lstStyle/>
        <a:p>
          <a:endParaRPr lang="zh-TW" altLang="en-US"/>
        </a:p>
      </dgm:t>
    </dgm:pt>
    <dgm:pt modelId="{112FB8BB-3C12-4897-8DFA-4AACFCCC41B9}">
      <dgm:prSet phldrT="[文字]" custT="1"/>
      <dgm:spPr>
        <a:solidFill>
          <a:srgbClr val="0070C0"/>
        </a:solidFill>
      </dgm:spPr>
      <dgm:t>
        <a:bodyPr/>
        <a:lstStyle/>
        <a:p>
          <a:pPr>
            <a:lnSpc>
              <a:spcPct val="75000"/>
            </a:lnSpc>
            <a:spcAft>
              <a:spcPts val="0"/>
            </a:spcAft>
          </a:pPr>
          <a:r>
            <a:rPr lang="zh-TW" altLang="en-US" sz="1800" b="1" dirty="0"/>
            <a:t>過去台灣人教會在海外推動台灣民主化及人權運動，如今須轉型為「社區宣教」的挑戰。</a:t>
          </a:r>
        </a:p>
      </dgm:t>
    </dgm:pt>
    <dgm:pt modelId="{0A945CC9-D13B-4704-B177-271F847714A3}" type="parTrans" cxnId="{D2800FAB-5B52-4559-9076-222FC67DF418}">
      <dgm:prSet/>
      <dgm:spPr/>
      <dgm:t>
        <a:bodyPr/>
        <a:lstStyle/>
        <a:p>
          <a:endParaRPr lang="zh-TW" altLang="en-US"/>
        </a:p>
      </dgm:t>
    </dgm:pt>
    <dgm:pt modelId="{AA4F06BD-DFF3-4CC7-95A3-50101C60318F}" type="sibTrans" cxnId="{D2800FAB-5B52-4559-9076-222FC67DF418}">
      <dgm:prSet/>
      <dgm:spPr/>
      <dgm:t>
        <a:bodyPr/>
        <a:lstStyle/>
        <a:p>
          <a:endParaRPr lang="zh-TW" altLang="en-US"/>
        </a:p>
      </dgm:t>
    </dgm:pt>
    <dgm:pt modelId="{E1F4835A-89CC-46D0-8DA6-544956A61E65}">
      <dgm:prSet phldrT="[文字]" custT="1"/>
      <dgm:spPr>
        <a:solidFill>
          <a:srgbClr val="0070C0"/>
        </a:solidFill>
      </dgm:spPr>
      <dgm:t>
        <a:bodyPr/>
        <a:lstStyle/>
        <a:p>
          <a:pPr>
            <a:lnSpc>
              <a:spcPct val="75000"/>
            </a:lnSpc>
            <a:spcAft>
              <a:spcPts val="0"/>
            </a:spcAft>
          </a:pPr>
          <a:r>
            <a:rPr lang="zh-TW" altLang="en-US" sz="1800" b="1" dirty="0"/>
            <a:t>社區融合困難：部分教會過度封閉於同溫層，缺乏向外走入社區（</a:t>
          </a:r>
          <a:r>
            <a:rPr lang="en-US" altLang="en-US" sz="1800" b="1" dirty="0"/>
            <a:t>Outreach</a:t>
          </a:r>
          <a:r>
            <a:rPr lang="zh-TW" altLang="en-US" sz="1800" b="1" dirty="0"/>
            <a:t>）的動力。</a:t>
          </a:r>
        </a:p>
      </dgm:t>
    </dgm:pt>
    <dgm:pt modelId="{5638BAAE-4124-458B-85FC-D9DF928218F3}" type="parTrans" cxnId="{2F439D22-3C92-44E6-8D55-5D73C448AD20}">
      <dgm:prSet/>
      <dgm:spPr/>
      <dgm:t>
        <a:bodyPr/>
        <a:lstStyle/>
        <a:p>
          <a:endParaRPr lang="zh-TW" altLang="en-US"/>
        </a:p>
      </dgm:t>
    </dgm:pt>
    <dgm:pt modelId="{9625EEDB-5284-4821-ACA4-907174481664}" type="sibTrans" cxnId="{2F439D22-3C92-44E6-8D55-5D73C448AD20}">
      <dgm:prSet/>
      <dgm:spPr/>
      <dgm:t>
        <a:bodyPr/>
        <a:lstStyle/>
        <a:p>
          <a:endParaRPr lang="zh-TW" altLang="en-US"/>
        </a:p>
      </dgm:t>
    </dgm:pt>
    <dgm:pt modelId="{57B67230-442E-48D7-8CF9-155A3CCC7E90}">
      <dgm:prSet phldrT="[文字]" phldr="0" custT="1"/>
      <dgm:spPr>
        <a:solidFill>
          <a:schemeClr val="tx2">
            <a:lumMod val="50000"/>
          </a:schemeClr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US" altLang="en-US" sz="2400" b="1" dirty="0"/>
            <a:t>Shifts in migration patterns</a:t>
          </a:r>
          <a:endParaRPr lang="en-US" altLang="zh-TW" sz="2400" b="1" dirty="0"/>
        </a:p>
        <a:p>
          <a:pPr>
            <a:lnSpc>
              <a:spcPct val="90000"/>
            </a:lnSpc>
            <a:spcAft>
              <a:spcPct val="35000"/>
            </a:spcAft>
          </a:pPr>
          <a:r>
            <a:rPr lang="zh-TW" altLang="en-US" sz="1800" b="1" dirty="0"/>
            <a:t>過去台灣留學潮與移民潮趨緩，且新一代台灣移民多半具備全球化背景或高社經地位，他們對傳統鄉土情感的「台灣人教會」需求降低，更傾向選擇大型的跨族裔美國教會</a:t>
          </a:r>
          <a:r>
            <a:rPr lang="zh-TW" altLang="en-US" sz="1600" b="1" dirty="0"/>
            <a:t>。</a:t>
          </a:r>
          <a:endParaRPr lang="en-US" altLang="zh-TW" sz="1600" b="1" dirty="0"/>
        </a:p>
      </dgm:t>
    </dgm:pt>
    <dgm:pt modelId="{F165BCAF-C69B-480E-B7F1-F4E881596BFC}" type="parTrans" cxnId="{8CA905BB-D039-4F6D-8F04-1AC5DEA6AFB6}">
      <dgm:prSet/>
      <dgm:spPr/>
      <dgm:t>
        <a:bodyPr/>
        <a:lstStyle/>
        <a:p>
          <a:endParaRPr lang="zh-TW" altLang="en-US"/>
        </a:p>
      </dgm:t>
    </dgm:pt>
    <dgm:pt modelId="{63857136-01B5-44F7-9205-A70F03A2F281}" type="sibTrans" cxnId="{8CA905BB-D039-4F6D-8F04-1AC5DEA6AFB6}">
      <dgm:prSet/>
      <dgm:spPr/>
      <dgm:t>
        <a:bodyPr/>
        <a:lstStyle/>
        <a:p>
          <a:endParaRPr lang="zh-TW" altLang="en-US"/>
        </a:p>
      </dgm:t>
    </dgm:pt>
    <dgm:pt modelId="{0615CB06-FB0F-4F89-B2C9-3CC3BEEDD329}" type="pres">
      <dgm:prSet presAssocID="{B085DDBF-BE26-4C58-BB33-755D28BADF7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358A2AA-B37E-4ABE-841C-27AAF4979409}" type="pres">
      <dgm:prSet presAssocID="{801992E2-2D98-41B6-BA4C-DBED76947B84}" presName="comp" presStyleCnt="0"/>
      <dgm:spPr/>
    </dgm:pt>
    <dgm:pt modelId="{46CA6347-B6A7-418E-AB1B-26237FC8767B}" type="pres">
      <dgm:prSet presAssocID="{801992E2-2D98-41B6-BA4C-DBED76947B84}" presName="box" presStyleLbl="node1" presStyleIdx="0" presStyleCnt="4"/>
      <dgm:spPr/>
      <dgm:t>
        <a:bodyPr/>
        <a:lstStyle/>
        <a:p>
          <a:endParaRPr lang="zh-TW" altLang="en-US"/>
        </a:p>
      </dgm:t>
    </dgm:pt>
    <dgm:pt modelId="{2E4DF327-3D8D-43A0-B62C-7E17A9AE84B7}" type="pres">
      <dgm:prSet presAssocID="{801992E2-2D98-41B6-BA4C-DBED76947B84}" presName="img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 t="-8000" b="-8000"/>
          </a:stretch>
        </a:blipFill>
      </dgm:spPr>
    </dgm:pt>
    <dgm:pt modelId="{954AD870-B56F-4BC4-AB6D-9AC985934F31}" type="pres">
      <dgm:prSet presAssocID="{801992E2-2D98-41B6-BA4C-DBED76947B84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714321-F5BC-43A4-BB5C-AB53AEEB4280}" type="pres">
      <dgm:prSet presAssocID="{5402D67D-D08B-4147-8049-85E521C5AF9D}" presName="spacer" presStyleCnt="0"/>
      <dgm:spPr/>
    </dgm:pt>
    <dgm:pt modelId="{B64A2B11-8A3F-4CD4-9426-3F8776C16675}" type="pres">
      <dgm:prSet presAssocID="{517CD739-DA7C-4E19-BEE5-41D03750855B}" presName="comp" presStyleCnt="0"/>
      <dgm:spPr/>
    </dgm:pt>
    <dgm:pt modelId="{879818D4-FFB5-484B-83F7-2703F8AD5B92}" type="pres">
      <dgm:prSet presAssocID="{517CD739-DA7C-4E19-BEE5-41D03750855B}" presName="box" presStyleLbl="node1" presStyleIdx="1" presStyleCnt="4"/>
      <dgm:spPr/>
      <dgm:t>
        <a:bodyPr/>
        <a:lstStyle/>
        <a:p>
          <a:endParaRPr lang="zh-TW" altLang="en-US"/>
        </a:p>
      </dgm:t>
    </dgm:pt>
    <dgm:pt modelId="{A0FE7F15-B895-4D3E-8ACD-519269D216AA}" type="pres">
      <dgm:prSet presAssocID="{517CD739-DA7C-4E19-BEE5-41D03750855B}" presName="img" presStyleLbl="fgImgPlace1" presStyleIdx="1" presStyleCnt="4" custLinFactNeighborX="-538" custLinFactNeighborY="-535"/>
      <dgm:spPr>
        <a:blipFill>
          <a:blip xmlns:r="http://schemas.openxmlformats.org/officeDocument/2006/relationships" r:embed="rId2"/>
          <a:srcRect/>
          <a:stretch>
            <a:fillRect t="-14000" b="-14000"/>
          </a:stretch>
        </a:blipFill>
      </dgm:spPr>
    </dgm:pt>
    <dgm:pt modelId="{3C4005B4-FF3C-433A-8BEE-5F8504C137AF}" type="pres">
      <dgm:prSet presAssocID="{517CD739-DA7C-4E19-BEE5-41D03750855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1D6E38-DD61-4614-B705-CF86489DC0AD}" type="pres">
      <dgm:prSet presAssocID="{0D7A5F82-9404-4B80-BDE1-F1500DE20372}" presName="spacer" presStyleCnt="0"/>
      <dgm:spPr/>
    </dgm:pt>
    <dgm:pt modelId="{A339D7A2-CC42-4CFC-B40B-1293EDF51725}" type="pres">
      <dgm:prSet presAssocID="{D0B4C162-DBA2-4C84-952C-A1CBD621A8A9}" presName="comp" presStyleCnt="0"/>
      <dgm:spPr/>
    </dgm:pt>
    <dgm:pt modelId="{5E3AB10D-DAB4-424E-BA14-FD2C012CE237}" type="pres">
      <dgm:prSet presAssocID="{D0B4C162-DBA2-4C84-952C-A1CBD621A8A9}" presName="box" presStyleLbl="node1" presStyleIdx="2" presStyleCnt="4" custLinFactNeighborX="225" custLinFactNeighborY="-5467"/>
      <dgm:spPr/>
      <dgm:t>
        <a:bodyPr/>
        <a:lstStyle/>
        <a:p>
          <a:endParaRPr lang="zh-TW" altLang="en-US"/>
        </a:p>
      </dgm:t>
    </dgm:pt>
    <dgm:pt modelId="{75F5DCEA-019B-4A28-8552-5807319BCEA3}" type="pres">
      <dgm:prSet presAssocID="{D0B4C162-DBA2-4C84-952C-A1CBD621A8A9}" presName="img" presStyleLbl="fgImgPlace1" presStyleIdx="2" presStyleCnt="4" custLinFactNeighborX="-538" custLinFactNeighborY="-4880"/>
      <dgm:spPr>
        <a:blipFill>
          <a:blip xmlns:r="http://schemas.openxmlformats.org/officeDocument/2006/relationships" r:embed="rId3"/>
          <a:srcRect/>
          <a:stretch>
            <a:fillRect t="-41000" b="-41000"/>
          </a:stretch>
        </a:blipFill>
      </dgm:spPr>
    </dgm:pt>
    <dgm:pt modelId="{E31393C2-3AC4-41F6-8E0C-6630F12C1996}" type="pres">
      <dgm:prSet presAssocID="{D0B4C162-DBA2-4C84-952C-A1CBD621A8A9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D2F4F2-94ED-4C3F-B38F-9E51E4C8EC9F}" type="pres">
      <dgm:prSet presAssocID="{4596A670-0506-4A47-B71F-736FA5D4924E}" presName="spacer" presStyleCnt="0"/>
      <dgm:spPr/>
    </dgm:pt>
    <dgm:pt modelId="{6312D72F-B1E6-480B-92FD-6D696619795F}" type="pres">
      <dgm:prSet presAssocID="{57B67230-442E-48D7-8CF9-155A3CCC7E90}" presName="comp" presStyleCnt="0"/>
      <dgm:spPr/>
    </dgm:pt>
    <dgm:pt modelId="{7865738A-2FAE-43C7-B41D-B44FFFA227A0}" type="pres">
      <dgm:prSet presAssocID="{57B67230-442E-48D7-8CF9-155A3CCC7E90}" presName="box" presStyleLbl="node1" presStyleIdx="3" presStyleCnt="4"/>
      <dgm:spPr/>
      <dgm:t>
        <a:bodyPr/>
        <a:lstStyle/>
        <a:p>
          <a:endParaRPr lang="zh-TW" altLang="en-US"/>
        </a:p>
      </dgm:t>
    </dgm:pt>
    <dgm:pt modelId="{DEC02F42-21D1-4B4C-841D-6CB7628AB97A}" type="pres">
      <dgm:prSet presAssocID="{57B67230-442E-48D7-8CF9-155A3CCC7E90}" presName="img" presStyleLbl="fgImgPlace1" presStyleIdx="3" presStyleCnt="4" custLinFactNeighborX="-538"/>
      <dgm:spPr>
        <a:blipFill>
          <a:blip xmlns:r="http://schemas.openxmlformats.org/officeDocument/2006/relationships" r:embed="rId4"/>
          <a:srcRect/>
          <a:stretch>
            <a:fillRect t="-18000" b="-18000"/>
          </a:stretch>
        </a:blipFill>
      </dgm:spPr>
    </dgm:pt>
    <dgm:pt modelId="{ACCECFB9-508C-4DB2-9D9A-19AA1AE43933}" type="pres">
      <dgm:prSet presAssocID="{57B67230-442E-48D7-8CF9-155A3CCC7E90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4C01249-74B0-41B7-B7C1-657ADBA760F0}" type="presOf" srcId="{112FB8BB-3C12-4897-8DFA-4AACFCCC41B9}" destId="{E31393C2-3AC4-41F6-8E0C-6630F12C1996}" srcOrd="1" destOrd="1" presId="urn:microsoft.com/office/officeart/2005/8/layout/vList4"/>
    <dgm:cxn modelId="{EA56E029-0237-4041-A9F6-C9A2D0408321}" type="presOf" srcId="{D3AB0B43-4DD2-4A10-AE88-2C3CF756CD3C}" destId="{954AD870-B56F-4BC4-AB6D-9AC985934F31}" srcOrd="1" destOrd="2" presId="urn:microsoft.com/office/officeart/2005/8/layout/vList4"/>
    <dgm:cxn modelId="{EE7CB10D-E7C2-48DD-AB1A-E116CF17F203}" srcId="{B085DDBF-BE26-4C58-BB33-755D28BADF79}" destId="{517CD739-DA7C-4E19-BEE5-41D03750855B}" srcOrd="1" destOrd="0" parTransId="{B5F49344-5CF8-4547-B48A-1180C9D4F463}" sibTransId="{0D7A5F82-9404-4B80-BDE1-F1500DE20372}"/>
    <dgm:cxn modelId="{5A5C44F7-9797-4A15-AA20-18FDA0AB30E6}" srcId="{B085DDBF-BE26-4C58-BB33-755D28BADF79}" destId="{801992E2-2D98-41B6-BA4C-DBED76947B84}" srcOrd="0" destOrd="0" parTransId="{C3AC1AA9-783B-4DFD-8E1C-40D5C23987B3}" sibTransId="{5402D67D-D08B-4147-8049-85E521C5AF9D}"/>
    <dgm:cxn modelId="{7365360C-2923-499B-B75E-34133941A552}" type="presOf" srcId="{57B67230-442E-48D7-8CF9-155A3CCC7E90}" destId="{7865738A-2FAE-43C7-B41D-B44FFFA227A0}" srcOrd="0" destOrd="0" presId="urn:microsoft.com/office/officeart/2005/8/layout/vList4"/>
    <dgm:cxn modelId="{8CA905BB-D039-4F6D-8F04-1AC5DEA6AFB6}" srcId="{B085DDBF-BE26-4C58-BB33-755D28BADF79}" destId="{57B67230-442E-48D7-8CF9-155A3CCC7E90}" srcOrd="3" destOrd="0" parTransId="{F165BCAF-C69B-480E-B7F1-F4E881596BFC}" sibTransId="{63857136-01B5-44F7-9205-A70F03A2F281}"/>
    <dgm:cxn modelId="{A9B54D3D-E1C2-450D-9998-57AABDDC7DC8}" type="presOf" srcId="{8A3817AB-4D22-41A2-93E4-840E2A575603}" destId="{879818D4-FFB5-484B-83F7-2703F8AD5B92}" srcOrd="0" destOrd="1" presId="urn:microsoft.com/office/officeart/2005/8/layout/vList4"/>
    <dgm:cxn modelId="{4ED6A2EC-7395-4D8F-A2A3-26690CD5EEC5}" srcId="{801992E2-2D98-41B6-BA4C-DBED76947B84}" destId="{D3AB0B43-4DD2-4A10-AE88-2C3CF756CD3C}" srcOrd="1" destOrd="0" parTransId="{5F5358D6-83E8-48E9-91D0-1389C2E8752D}" sibTransId="{3C2FC727-DC4E-4B7F-ADA2-575E2C6B8793}"/>
    <dgm:cxn modelId="{C6CF1F8A-889B-4BEC-AA09-AB0E8DDF662C}" type="presOf" srcId="{C8E13A47-F93D-46AF-BA77-AF86EE3E09BA}" destId="{46CA6347-B6A7-418E-AB1B-26237FC8767B}" srcOrd="0" destOrd="1" presId="urn:microsoft.com/office/officeart/2005/8/layout/vList4"/>
    <dgm:cxn modelId="{DBEF42A2-E2F7-471A-BC2A-C5272E65562D}" type="presOf" srcId="{C8E13A47-F93D-46AF-BA77-AF86EE3E09BA}" destId="{954AD870-B56F-4BC4-AB6D-9AC985934F31}" srcOrd="1" destOrd="1" presId="urn:microsoft.com/office/officeart/2005/8/layout/vList4"/>
    <dgm:cxn modelId="{F179CF8A-24CC-4F67-B6E9-B5B2FE7761A1}" type="presOf" srcId="{57B67230-442E-48D7-8CF9-155A3CCC7E90}" destId="{ACCECFB9-508C-4DB2-9D9A-19AA1AE43933}" srcOrd="1" destOrd="0" presId="urn:microsoft.com/office/officeart/2005/8/layout/vList4"/>
    <dgm:cxn modelId="{2A44FB50-F3EB-4671-BF7A-D9F217A67C73}" srcId="{B085DDBF-BE26-4C58-BB33-755D28BADF79}" destId="{D0B4C162-DBA2-4C84-952C-A1CBD621A8A9}" srcOrd="2" destOrd="0" parTransId="{45FDB120-D021-41C2-A114-2819BE21ACC8}" sibTransId="{4596A670-0506-4A47-B71F-736FA5D4924E}"/>
    <dgm:cxn modelId="{DDFB03A9-2951-444C-BF7F-557EACC90C3D}" type="presOf" srcId="{112FB8BB-3C12-4897-8DFA-4AACFCCC41B9}" destId="{5E3AB10D-DAB4-424E-BA14-FD2C012CE237}" srcOrd="0" destOrd="1" presId="urn:microsoft.com/office/officeart/2005/8/layout/vList4"/>
    <dgm:cxn modelId="{A88B67CA-8B43-4811-B78B-7ACC697D5318}" type="presOf" srcId="{517CD739-DA7C-4E19-BEE5-41D03750855B}" destId="{879818D4-FFB5-484B-83F7-2703F8AD5B92}" srcOrd="0" destOrd="0" presId="urn:microsoft.com/office/officeart/2005/8/layout/vList4"/>
    <dgm:cxn modelId="{4A6AF1F6-EB3A-406F-8761-FBED17759221}" srcId="{517CD739-DA7C-4E19-BEE5-41D03750855B}" destId="{8A3817AB-4D22-41A2-93E4-840E2A575603}" srcOrd="0" destOrd="0" parTransId="{0D8CA4D0-EBD4-475A-AF1D-86496F666925}" sibTransId="{DE10A58F-5FCC-45D0-BEBF-64062A54F750}"/>
    <dgm:cxn modelId="{626D2C08-2199-453F-927C-289778853D9F}" type="presOf" srcId="{517CD739-DA7C-4E19-BEE5-41D03750855B}" destId="{3C4005B4-FF3C-433A-8BEE-5F8504C137AF}" srcOrd="1" destOrd="0" presId="urn:microsoft.com/office/officeart/2005/8/layout/vList4"/>
    <dgm:cxn modelId="{D2800FAB-5B52-4559-9076-222FC67DF418}" srcId="{D0B4C162-DBA2-4C84-952C-A1CBD621A8A9}" destId="{112FB8BB-3C12-4897-8DFA-4AACFCCC41B9}" srcOrd="0" destOrd="0" parTransId="{0A945CC9-D13B-4704-B177-271F847714A3}" sibTransId="{AA4F06BD-DFF3-4CC7-95A3-50101C60318F}"/>
    <dgm:cxn modelId="{85289F3E-8943-4F62-877D-10579F6C9C91}" type="presOf" srcId="{8A3817AB-4D22-41A2-93E4-840E2A575603}" destId="{3C4005B4-FF3C-433A-8BEE-5F8504C137AF}" srcOrd="1" destOrd="1" presId="urn:microsoft.com/office/officeart/2005/8/layout/vList4"/>
    <dgm:cxn modelId="{51D26D21-2506-4A4D-8982-4109688AD504}" type="presOf" srcId="{801992E2-2D98-41B6-BA4C-DBED76947B84}" destId="{46CA6347-B6A7-418E-AB1B-26237FC8767B}" srcOrd="0" destOrd="0" presId="urn:microsoft.com/office/officeart/2005/8/layout/vList4"/>
    <dgm:cxn modelId="{D14E1AC6-50C9-4BBD-A1F6-B7EC1855288F}" type="presOf" srcId="{D0B4C162-DBA2-4C84-952C-A1CBD621A8A9}" destId="{5E3AB10D-DAB4-424E-BA14-FD2C012CE237}" srcOrd="0" destOrd="0" presId="urn:microsoft.com/office/officeart/2005/8/layout/vList4"/>
    <dgm:cxn modelId="{8C54828C-E4E0-4A77-9FD1-AF34F254C693}" type="presOf" srcId="{D0B4C162-DBA2-4C84-952C-A1CBD621A8A9}" destId="{E31393C2-3AC4-41F6-8E0C-6630F12C1996}" srcOrd="1" destOrd="0" presId="urn:microsoft.com/office/officeart/2005/8/layout/vList4"/>
    <dgm:cxn modelId="{5CB1EA1B-89BB-4DE7-AC93-E287580E5A7A}" type="presOf" srcId="{B085DDBF-BE26-4C58-BB33-755D28BADF79}" destId="{0615CB06-FB0F-4F89-B2C9-3CC3BEEDD329}" srcOrd="0" destOrd="0" presId="urn:microsoft.com/office/officeart/2005/8/layout/vList4"/>
    <dgm:cxn modelId="{7CF3DF08-1CB8-48C9-98EC-0070D40409BE}" type="presOf" srcId="{801992E2-2D98-41B6-BA4C-DBED76947B84}" destId="{954AD870-B56F-4BC4-AB6D-9AC985934F31}" srcOrd="1" destOrd="0" presId="urn:microsoft.com/office/officeart/2005/8/layout/vList4"/>
    <dgm:cxn modelId="{CE98A47C-5FEA-4ADC-8858-FF7CA6CC5242}" type="presOf" srcId="{D3AB0B43-4DD2-4A10-AE88-2C3CF756CD3C}" destId="{46CA6347-B6A7-418E-AB1B-26237FC8767B}" srcOrd="0" destOrd="2" presId="urn:microsoft.com/office/officeart/2005/8/layout/vList4"/>
    <dgm:cxn modelId="{EB5C7D9D-AC6B-404C-B553-0594E937A454}" type="presOf" srcId="{E36A5BD2-8543-46B8-9BD7-93BC17312E90}" destId="{3C4005B4-FF3C-433A-8BEE-5F8504C137AF}" srcOrd="1" destOrd="2" presId="urn:microsoft.com/office/officeart/2005/8/layout/vList4"/>
    <dgm:cxn modelId="{2F439D22-3C92-44E6-8D55-5D73C448AD20}" srcId="{D0B4C162-DBA2-4C84-952C-A1CBD621A8A9}" destId="{E1F4835A-89CC-46D0-8DA6-544956A61E65}" srcOrd="1" destOrd="0" parTransId="{5638BAAE-4124-458B-85FC-D9DF928218F3}" sibTransId="{9625EEDB-5284-4821-ACA4-907174481664}"/>
    <dgm:cxn modelId="{5265DC62-EDE4-42DC-9052-024F4A83FB87}" type="presOf" srcId="{E36A5BD2-8543-46B8-9BD7-93BC17312E90}" destId="{879818D4-FFB5-484B-83F7-2703F8AD5B92}" srcOrd="0" destOrd="2" presId="urn:microsoft.com/office/officeart/2005/8/layout/vList4"/>
    <dgm:cxn modelId="{E7E970F8-254A-4863-874D-22B85BAFFCC7}" srcId="{801992E2-2D98-41B6-BA4C-DBED76947B84}" destId="{C8E13A47-F93D-46AF-BA77-AF86EE3E09BA}" srcOrd="0" destOrd="0" parTransId="{4E649BF8-FD59-46FD-A6DE-054E4A863F7B}" sibTransId="{6264B6E2-4057-45D4-B913-F177FA10CE4A}"/>
    <dgm:cxn modelId="{675DA894-F4C5-411A-95A7-33DC80CA6D9B}" srcId="{517CD739-DA7C-4E19-BEE5-41D03750855B}" destId="{E36A5BD2-8543-46B8-9BD7-93BC17312E90}" srcOrd="1" destOrd="0" parTransId="{5BA8E31C-2D4E-4045-ADEB-44EE6933EC1F}" sibTransId="{DE7046AC-8687-4627-BE7B-7E41BE41C754}"/>
    <dgm:cxn modelId="{FB2A743D-38E1-4C2A-8A19-895A17606FC1}" type="presOf" srcId="{E1F4835A-89CC-46D0-8DA6-544956A61E65}" destId="{E31393C2-3AC4-41F6-8E0C-6630F12C1996}" srcOrd="1" destOrd="2" presId="urn:microsoft.com/office/officeart/2005/8/layout/vList4"/>
    <dgm:cxn modelId="{9DA01DAA-0A3B-4849-A60D-9CD72BD9AEB3}" type="presOf" srcId="{E1F4835A-89CC-46D0-8DA6-544956A61E65}" destId="{5E3AB10D-DAB4-424E-BA14-FD2C012CE237}" srcOrd="0" destOrd="2" presId="urn:microsoft.com/office/officeart/2005/8/layout/vList4"/>
    <dgm:cxn modelId="{D97DDF02-5BD4-427F-9495-685C31C3701D}" type="presParOf" srcId="{0615CB06-FB0F-4F89-B2C9-3CC3BEEDD329}" destId="{7358A2AA-B37E-4ABE-841C-27AAF4979409}" srcOrd="0" destOrd="0" presId="urn:microsoft.com/office/officeart/2005/8/layout/vList4"/>
    <dgm:cxn modelId="{3A19931A-C6E6-4766-B685-AF0FF78F136D}" type="presParOf" srcId="{7358A2AA-B37E-4ABE-841C-27AAF4979409}" destId="{46CA6347-B6A7-418E-AB1B-26237FC8767B}" srcOrd="0" destOrd="0" presId="urn:microsoft.com/office/officeart/2005/8/layout/vList4"/>
    <dgm:cxn modelId="{0A767E0F-7EF2-4863-A5A6-88856C847280}" type="presParOf" srcId="{7358A2AA-B37E-4ABE-841C-27AAF4979409}" destId="{2E4DF327-3D8D-43A0-B62C-7E17A9AE84B7}" srcOrd="1" destOrd="0" presId="urn:microsoft.com/office/officeart/2005/8/layout/vList4"/>
    <dgm:cxn modelId="{9077F2CA-D5ED-4AD2-B0C3-6BE186319C40}" type="presParOf" srcId="{7358A2AA-B37E-4ABE-841C-27AAF4979409}" destId="{954AD870-B56F-4BC4-AB6D-9AC985934F31}" srcOrd="2" destOrd="0" presId="urn:microsoft.com/office/officeart/2005/8/layout/vList4"/>
    <dgm:cxn modelId="{871207E5-647E-4647-BBD3-50315BE5D321}" type="presParOf" srcId="{0615CB06-FB0F-4F89-B2C9-3CC3BEEDD329}" destId="{A7714321-F5BC-43A4-BB5C-AB53AEEB4280}" srcOrd="1" destOrd="0" presId="urn:microsoft.com/office/officeart/2005/8/layout/vList4"/>
    <dgm:cxn modelId="{382DCBD6-D4B6-48CA-ADDF-D8B702AC44D9}" type="presParOf" srcId="{0615CB06-FB0F-4F89-B2C9-3CC3BEEDD329}" destId="{B64A2B11-8A3F-4CD4-9426-3F8776C16675}" srcOrd="2" destOrd="0" presId="urn:microsoft.com/office/officeart/2005/8/layout/vList4"/>
    <dgm:cxn modelId="{D67D0BA5-8F80-4983-A48E-9173FF658BA0}" type="presParOf" srcId="{B64A2B11-8A3F-4CD4-9426-3F8776C16675}" destId="{879818D4-FFB5-484B-83F7-2703F8AD5B92}" srcOrd="0" destOrd="0" presId="urn:microsoft.com/office/officeart/2005/8/layout/vList4"/>
    <dgm:cxn modelId="{616A449E-988E-40CA-A21B-0517ACEF52C0}" type="presParOf" srcId="{B64A2B11-8A3F-4CD4-9426-3F8776C16675}" destId="{A0FE7F15-B895-4D3E-8ACD-519269D216AA}" srcOrd="1" destOrd="0" presId="urn:microsoft.com/office/officeart/2005/8/layout/vList4"/>
    <dgm:cxn modelId="{992AA1EB-B391-48FD-90C5-0CF1C7E8B660}" type="presParOf" srcId="{B64A2B11-8A3F-4CD4-9426-3F8776C16675}" destId="{3C4005B4-FF3C-433A-8BEE-5F8504C137AF}" srcOrd="2" destOrd="0" presId="urn:microsoft.com/office/officeart/2005/8/layout/vList4"/>
    <dgm:cxn modelId="{9E5B7722-5DDC-48B8-A9ED-5FEC47199F58}" type="presParOf" srcId="{0615CB06-FB0F-4F89-B2C9-3CC3BEEDD329}" destId="{2B1D6E38-DD61-4614-B705-CF86489DC0AD}" srcOrd="3" destOrd="0" presId="urn:microsoft.com/office/officeart/2005/8/layout/vList4"/>
    <dgm:cxn modelId="{CEFB17D3-8B2C-4B6B-8FDE-7164A4B19768}" type="presParOf" srcId="{0615CB06-FB0F-4F89-B2C9-3CC3BEEDD329}" destId="{A339D7A2-CC42-4CFC-B40B-1293EDF51725}" srcOrd="4" destOrd="0" presId="urn:microsoft.com/office/officeart/2005/8/layout/vList4"/>
    <dgm:cxn modelId="{D5BE913F-E7A9-45EC-BB30-C3E997EF52C2}" type="presParOf" srcId="{A339D7A2-CC42-4CFC-B40B-1293EDF51725}" destId="{5E3AB10D-DAB4-424E-BA14-FD2C012CE237}" srcOrd="0" destOrd="0" presId="urn:microsoft.com/office/officeart/2005/8/layout/vList4"/>
    <dgm:cxn modelId="{7FD882E9-8A51-4B42-899C-D03979AC4950}" type="presParOf" srcId="{A339D7A2-CC42-4CFC-B40B-1293EDF51725}" destId="{75F5DCEA-019B-4A28-8552-5807319BCEA3}" srcOrd="1" destOrd="0" presId="urn:microsoft.com/office/officeart/2005/8/layout/vList4"/>
    <dgm:cxn modelId="{35B1B695-E485-46D4-9BD5-5866EFF0CA95}" type="presParOf" srcId="{A339D7A2-CC42-4CFC-B40B-1293EDF51725}" destId="{E31393C2-3AC4-41F6-8E0C-6630F12C1996}" srcOrd="2" destOrd="0" presId="urn:microsoft.com/office/officeart/2005/8/layout/vList4"/>
    <dgm:cxn modelId="{A1D3D7E8-6BC3-4287-A5CA-01FB14D364AD}" type="presParOf" srcId="{0615CB06-FB0F-4F89-B2C9-3CC3BEEDD329}" destId="{34D2F4F2-94ED-4C3F-B38F-9E51E4C8EC9F}" srcOrd="5" destOrd="0" presId="urn:microsoft.com/office/officeart/2005/8/layout/vList4"/>
    <dgm:cxn modelId="{3C2E1C41-943E-4451-909A-C1EC023E5D89}" type="presParOf" srcId="{0615CB06-FB0F-4F89-B2C9-3CC3BEEDD329}" destId="{6312D72F-B1E6-480B-92FD-6D696619795F}" srcOrd="6" destOrd="0" presId="urn:microsoft.com/office/officeart/2005/8/layout/vList4"/>
    <dgm:cxn modelId="{402DB946-4FFC-4572-9FEA-DE5058B42B30}" type="presParOf" srcId="{6312D72F-B1E6-480B-92FD-6D696619795F}" destId="{7865738A-2FAE-43C7-B41D-B44FFFA227A0}" srcOrd="0" destOrd="0" presId="urn:microsoft.com/office/officeart/2005/8/layout/vList4"/>
    <dgm:cxn modelId="{0A7E5320-87CE-4D38-B73B-70F5D01B9A79}" type="presParOf" srcId="{6312D72F-B1E6-480B-92FD-6D696619795F}" destId="{DEC02F42-21D1-4B4C-841D-6CB7628AB97A}" srcOrd="1" destOrd="0" presId="urn:microsoft.com/office/officeart/2005/8/layout/vList4"/>
    <dgm:cxn modelId="{21FACEA7-0618-4EAD-B6AA-7C933BD593B2}" type="presParOf" srcId="{6312D72F-B1E6-480B-92FD-6D696619795F}" destId="{ACCECFB9-508C-4DB2-9D9A-19AA1AE4393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73BEBA-7349-44B5-83BF-C7C41DDDEED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4A1C9A4-6BDF-4F13-BEC8-DC152F45A871}">
      <dgm:prSet phldrT="[文字]" custT="1"/>
      <dgm:spPr/>
      <dgm:t>
        <a:bodyPr/>
        <a:lstStyle/>
        <a:p>
          <a:r>
            <a:rPr lang="en-US" altLang="en-US" sz="3200" b="1" dirty="0"/>
            <a:t>Breaking the mold</a:t>
          </a:r>
          <a:endParaRPr lang="zh-TW" altLang="en-US" sz="3200" b="1" dirty="0"/>
        </a:p>
      </dgm:t>
    </dgm:pt>
    <dgm:pt modelId="{257E302C-B965-44D4-94D5-6D8A9B29C685}" type="parTrans" cxnId="{5E37279A-B280-46D6-9AB7-642B9DACD53E}">
      <dgm:prSet/>
      <dgm:spPr/>
      <dgm:t>
        <a:bodyPr/>
        <a:lstStyle/>
        <a:p>
          <a:endParaRPr lang="zh-TW" altLang="en-US"/>
        </a:p>
      </dgm:t>
    </dgm:pt>
    <dgm:pt modelId="{3452716E-EFDA-4A81-A766-995F5AF63EBF}" type="sibTrans" cxnId="{5E37279A-B280-46D6-9AB7-642B9DACD53E}">
      <dgm:prSet/>
      <dgm:spPr/>
      <dgm:t>
        <a:bodyPr/>
        <a:lstStyle/>
        <a:p>
          <a:endParaRPr lang="zh-TW" altLang="en-US"/>
        </a:p>
      </dgm:t>
    </dgm:pt>
    <dgm:pt modelId="{CFCB88A1-90FA-4964-97CC-9F2B6F9E0445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en-US" alt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Training the first local pastor through Oxford College</a:t>
          </a:r>
          <a:endParaRPr lang="zh-TW" altLang="en-US" sz="2800" b="1" dirty="0">
            <a:latin typeface="Calibri" panose="020F0502020204030204" pitchFamily="34" charset="0"/>
            <a:ea typeface="STZhongsong" panose="02010600040101010101" pitchFamily="2" charset="-122"/>
            <a:cs typeface="Calibri" panose="020F0502020204030204" pitchFamily="34" charset="0"/>
          </a:endParaRPr>
        </a:p>
      </dgm:t>
    </dgm:pt>
    <dgm:pt modelId="{6DE8DC0C-4A67-4FE5-9ACD-B0DCAB38250D}" type="parTrans" cxnId="{0CFFB485-169E-48C9-B3E7-1E42CC85A630}">
      <dgm:prSet/>
      <dgm:spPr/>
      <dgm:t>
        <a:bodyPr/>
        <a:lstStyle/>
        <a:p>
          <a:endParaRPr lang="zh-TW" altLang="en-US"/>
        </a:p>
      </dgm:t>
    </dgm:pt>
    <dgm:pt modelId="{1890D6C6-9F74-499F-86E7-3E615E41B446}" type="sibTrans" cxnId="{0CFFB485-169E-48C9-B3E7-1E42CC85A630}">
      <dgm:prSet/>
      <dgm:spPr/>
      <dgm:t>
        <a:bodyPr/>
        <a:lstStyle/>
        <a:p>
          <a:endParaRPr lang="zh-TW" altLang="en-US"/>
        </a:p>
      </dgm:t>
    </dgm:pt>
    <dgm:pt modelId="{773CA552-7E4B-46E1-9146-DF8A0E4CB653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US" altLang="en-US" sz="2800" b="1" dirty="0"/>
            <a:t>Breaking the </a:t>
          </a:r>
          <a:r>
            <a:rPr lang="en-US" alt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reliance on hiring pastors from overseas</a:t>
          </a:r>
          <a:endParaRPr lang="zh-TW" altLang="en-US" sz="28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A04F2B-58B4-4EEF-9E7C-23F2D2141341}" type="parTrans" cxnId="{87F76F48-652E-4446-ABDA-F2FCE053CC1B}">
      <dgm:prSet/>
      <dgm:spPr/>
      <dgm:t>
        <a:bodyPr/>
        <a:lstStyle/>
        <a:p>
          <a:endParaRPr lang="zh-TW" altLang="en-US"/>
        </a:p>
      </dgm:t>
    </dgm:pt>
    <dgm:pt modelId="{B6410B3B-241C-45D5-B485-9AB51AB47632}" type="sibTrans" cxnId="{87F76F48-652E-4446-ABDA-F2FCE053CC1B}">
      <dgm:prSet/>
      <dgm:spPr/>
      <dgm:t>
        <a:bodyPr/>
        <a:lstStyle/>
        <a:p>
          <a:endParaRPr lang="zh-TW" altLang="en-US"/>
        </a:p>
      </dgm:t>
    </dgm:pt>
    <dgm:pt modelId="{3DBDFEB7-938B-4B94-B9B5-5F740752E414}">
      <dgm:prSet phldrT="[文字]" custT="1"/>
      <dgm:spPr/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en-US" altLang="en-US" sz="2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Churches in North America should move beyond the mindset of "returning to Taiwan to find a pastor."</a:t>
          </a:r>
          <a:endParaRPr lang="zh-TW" altLang="en-US" sz="2600" b="1" dirty="0">
            <a:latin typeface="Calibri" panose="020F0502020204030204" pitchFamily="34" charset="0"/>
            <a:ea typeface="STZhongsong" panose="02010600040101010101" pitchFamily="2" charset="-122"/>
            <a:cs typeface="Calibri" panose="020F0502020204030204" pitchFamily="34" charset="0"/>
          </a:endParaRPr>
        </a:p>
      </dgm:t>
    </dgm:pt>
    <dgm:pt modelId="{A9CC61F3-045E-443F-AEEA-538C9C092094}" type="parTrans" cxnId="{5A9CCD32-2575-469F-A4B6-C53C29FC152F}">
      <dgm:prSet/>
      <dgm:spPr/>
      <dgm:t>
        <a:bodyPr/>
        <a:lstStyle/>
        <a:p>
          <a:endParaRPr lang="zh-TW" altLang="en-US"/>
        </a:p>
      </dgm:t>
    </dgm:pt>
    <dgm:pt modelId="{E80D8521-5436-4B5E-86FE-3868D01EE1FA}" type="sibTrans" cxnId="{5A9CCD32-2575-469F-A4B6-C53C29FC152F}">
      <dgm:prSet/>
      <dgm:spPr/>
      <dgm:t>
        <a:bodyPr/>
        <a:lstStyle/>
        <a:p>
          <a:endParaRPr lang="zh-TW" altLang="en-US"/>
        </a:p>
      </dgm:t>
    </dgm:pt>
    <dgm:pt modelId="{A1FC3D34-E044-42C0-83FD-CEB69BE3029A}">
      <dgm:prSet phldrT="[文字]" custT="1"/>
      <dgm:spPr/>
      <dgm:t>
        <a:bodyPr/>
        <a:lstStyle/>
        <a:p>
          <a:r>
            <a:rPr lang="en-US" altLang="en-US" sz="3200" b="1" dirty="0"/>
            <a:t>Ordain local young people</a:t>
          </a:r>
          <a:endParaRPr lang="zh-TW" altLang="en-US" sz="3200" b="1" dirty="0"/>
        </a:p>
      </dgm:t>
    </dgm:pt>
    <dgm:pt modelId="{8E8FF355-A85C-4BEA-A81A-3FB33B613D79}" type="parTrans" cxnId="{A9C2D9FC-A1AE-42E0-A923-8F6EB2FC5F8F}">
      <dgm:prSet/>
      <dgm:spPr/>
      <dgm:t>
        <a:bodyPr/>
        <a:lstStyle/>
        <a:p>
          <a:endParaRPr lang="zh-TW" altLang="en-US"/>
        </a:p>
      </dgm:t>
    </dgm:pt>
    <dgm:pt modelId="{FE959011-65A9-4DF9-B3EE-BE371679D20F}" type="sibTrans" cxnId="{A9C2D9FC-A1AE-42E0-A923-8F6EB2FC5F8F}">
      <dgm:prSet/>
      <dgm:spPr/>
      <dgm:t>
        <a:bodyPr/>
        <a:lstStyle/>
        <a:p>
          <a:endParaRPr lang="zh-TW" altLang="en-US"/>
        </a:p>
      </dgm:t>
    </dgm:pt>
    <dgm:pt modelId="{841A8998-87AF-4CB5-9B83-21036BAF5AFD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en-US" alt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Identify and cultivate leaders among today's American youth</a:t>
          </a:r>
          <a:endParaRPr lang="zh-TW" altLang="en-US" sz="2800" b="1" dirty="0">
            <a:latin typeface="Calibri" panose="020F0502020204030204" pitchFamily="34" charset="0"/>
            <a:ea typeface="STZhongsong" panose="02010600040101010101" pitchFamily="2" charset="-122"/>
            <a:cs typeface="Calibri" panose="020F0502020204030204" pitchFamily="34" charset="0"/>
          </a:endParaRPr>
        </a:p>
      </dgm:t>
    </dgm:pt>
    <dgm:pt modelId="{D53FAC1C-9F86-4347-8BDA-B38F6F919080}" type="parTrans" cxnId="{A8ECED39-131B-4DA6-B1CF-C6B957D53526}">
      <dgm:prSet/>
      <dgm:spPr/>
      <dgm:t>
        <a:bodyPr/>
        <a:lstStyle/>
        <a:p>
          <a:endParaRPr lang="zh-TW" altLang="en-US"/>
        </a:p>
      </dgm:t>
    </dgm:pt>
    <dgm:pt modelId="{54FEFA7A-541A-47B7-BF80-8D305425571B}" type="sibTrans" cxnId="{A8ECED39-131B-4DA6-B1CF-C6B957D53526}">
      <dgm:prSet/>
      <dgm:spPr/>
      <dgm:t>
        <a:bodyPr/>
        <a:lstStyle/>
        <a:p>
          <a:endParaRPr lang="zh-TW" altLang="en-US"/>
        </a:p>
      </dgm:t>
    </dgm:pt>
    <dgm:pt modelId="{1E42089C-8F41-4DFB-BD50-471627F6FD00}" type="pres">
      <dgm:prSet presAssocID="{8473BEBA-7349-44B5-83BF-C7C41DDDEED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FBC63AA-8BA3-475C-98C0-BACF822EF79D}" type="pres">
      <dgm:prSet presAssocID="{74A1C9A4-6BDF-4F13-BEC8-DC152F45A871}" presName="linNode" presStyleCnt="0"/>
      <dgm:spPr/>
    </dgm:pt>
    <dgm:pt modelId="{977C31D4-555D-4B07-B7CB-D946CB2BB71B}" type="pres">
      <dgm:prSet presAssocID="{74A1C9A4-6BDF-4F13-BEC8-DC152F45A87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ED2B78-7015-4908-B6D4-0C5DB81DDAC6}" type="pres">
      <dgm:prSet presAssocID="{74A1C9A4-6BDF-4F13-BEC8-DC152F45A87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E3D7B0-F8FF-467B-9BCE-F0425A93D068}" type="pres">
      <dgm:prSet presAssocID="{3452716E-EFDA-4A81-A766-995F5AF63EBF}" presName="sp" presStyleCnt="0"/>
      <dgm:spPr/>
    </dgm:pt>
    <dgm:pt modelId="{505E5F72-82AA-44DE-A43B-B266A53970F8}" type="pres">
      <dgm:prSet presAssocID="{773CA552-7E4B-46E1-9146-DF8A0E4CB653}" presName="linNode" presStyleCnt="0"/>
      <dgm:spPr/>
    </dgm:pt>
    <dgm:pt modelId="{9076C197-FF90-430F-BB31-E52232A2BED1}" type="pres">
      <dgm:prSet presAssocID="{773CA552-7E4B-46E1-9146-DF8A0E4CB65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D1C6C1-09A2-40BB-B676-1BCF8BAB5CAE}" type="pres">
      <dgm:prSet presAssocID="{773CA552-7E4B-46E1-9146-DF8A0E4CB65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989EA0-54A6-471F-AD99-E4D9FCDB1C2B}" type="pres">
      <dgm:prSet presAssocID="{B6410B3B-241C-45D5-B485-9AB51AB47632}" presName="sp" presStyleCnt="0"/>
      <dgm:spPr/>
    </dgm:pt>
    <dgm:pt modelId="{9DFBE5A6-0DF1-4D9E-B433-F293C177A55A}" type="pres">
      <dgm:prSet presAssocID="{A1FC3D34-E044-42C0-83FD-CEB69BE3029A}" presName="linNode" presStyleCnt="0"/>
      <dgm:spPr/>
    </dgm:pt>
    <dgm:pt modelId="{B688AF99-43E7-4361-933E-DD5E84A02CE3}" type="pres">
      <dgm:prSet presAssocID="{A1FC3D34-E044-42C0-83FD-CEB69BE3029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BBB69C-4C6A-4210-B9EA-DBD201124DBE}" type="pres">
      <dgm:prSet presAssocID="{A1FC3D34-E044-42C0-83FD-CEB69BE3029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8ECED39-131B-4DA6-B1CF-C6B957D53526}" srcId="{A1FC3D34-E044-42C0-83FD-CEB69BE3029A}" destId="{841A8998-87AF-4CB5-9B83-21036BAF5AFD}" srcOrd="0" destOrd="0" parTransId="{D53FAC1C-9F86-4347-8BDA-B38F6F919080}" sibTransId="{54FEFA7A-541A-47B7-BF80-8D305425571B}"/>
    <dgm:cxn modelId="{D6142040-1018-45AE-AF41-D8F1AA80082D}" type="presOf" srcId="{8473BEBA-7349-44B5-83BF-C7C41DDDEEDA}" destId="{1E42089C-8F41-4DFB-BD50-471627F6FD00}" srcOrd="0" destOrd="0" presId="urn:microsoft.com/office/officeart/2005/8/layout/vList5"/>
    <dgm:cxn modelId="{18D1E476-9C2B-4DF3-B3DC-F988B07CE351}" type="presOf" srcId="{A1FC3D34-E044-42C0-83FD-CEB69BE3029A}" destId="{B688AF99-43E7-4361-933E-DD5E84A02CE3}" srcOrd="0" destOrd="0" presId="urn:microsoft.com/office/officeart/2005/8/layout/vList5"/>
    <dgm:cxn modelId="{0CFFB485-169E-48C9-B3E7-1E42CC85A630}" srcId="{74A1C9A4-6BDF-4F13-BEC8-DC152F45A871}" destId="{CFCB88A1-90FA-4964-97CC-9F2B6F9E0445}" srcOrd="0" destOrd="0" parTransId="{6DE8DC0C-4A67-4FE5-9ACD-B0DCAB38250D}" sibTransId="{1890D6C6-9F74-499F-86E7-3E615E41B446}"/>
    <dgm:cxn modelId="{A9C2D9FC-A1AE-42E0-A923-8F6EB2FC5F8F}" srcId="{8473BEBA-7349-44B5-83BF-C7C41DDDEEDA}" destId="{A1FC3D34-E044-42C0-83FD-CEB69BE3029A}" srcOrd="2" destOrd="0" parTransId="{8E8FF355-A85C-4BEA-A81A-3FB33B613D79}" sibTransId="{FE959011-65A9-4DF9-B3EE-BE371679D20F}"/>
    <dgm:cxn modelId="{87F76F48-652E-4446-ABDA-F2FCE053CC1B}" srcId="{8473BEBA-7349-44B5-83BF-C7C41DDDEEDA}" destId="{773CA552-7E4B-46E1-9146-DF8A0E4CB653}" srcOrd="1" destOrd="0" parTransId="{42A04F2B-58B4-4EEF-9E7C-23F2D2141341}" sibTransId="{B6410B3B-241C-45D5-B485-9AB51AB47632}"/>
    <dgm:cxn modelId="{5E37279A-B280-46D6-9AB7-642B9DACD53E}" srcId="{8473BEBA-7349-44B5-83BF-C7C41DDDEEDA}" destId="{74A1C9A4-6BDF-4F13-BEC8-DC152F45A871}" srcOrd="0" destOrd="0" parTransId="{257E302C-B965-44D4-94D5-6D8A9B29C685}" sibTransId="{3452716E-EFDA-4A81-A766-995F5AF63EBF}"/>
    <dgm:cxn modelId="{5A9CCD32-2575-469F-A4B6-C53C29FC152F}" srcId="{773CA552-7E4B-46E1-9146-DF8A0E4CB653}" destId="{3DBDFEB7-938B-4B94-B9B5-5F740752E414}" srcOrd="0" destOrd="0" parTransId="{A9CC61F3-045E-443F-AEEA-538C9C092094}" sibTransId="{E80D8521-5436-4B5E-86FE-3868D01EE1FA}"/>
    <dgm:cxn modelId="{14E4422C-51DF-4784-A2EB-006DE87B2239}" type="presOf" srcId="{773CA552-7E4B-46E1-9146-DF8A0E4CB653}" destId="{9076C197-FF90-430F-BB31-E52232A2BED1}" srcOrd="0" destOrd="0" presId="urn:microsoft.com/office/officeart/2005/8/layout/vList5"/>
    <dgm:cxn modelId="{574CD598-4416-4FC8-8EE4-CD7E33560FE3}" type="presOf" srcId="{3DBDFEB7-938B-4B94-B9B5-5F740752E414}" destId="{9CD1C6C1-09A2-40BB-B676-1BCF8BAB5CAE}" srcOrd="0" destOrd="0" presId="urn:microsoft.com/office/officeart/2005/8/layout/vList5"/>
    <dgm:cxn modelId="{9DA04BC5-C2D2-4409-802C-B013246D54A8}" type="presOf" srcId="{841A8998-87AF-4CB5-9B83-21036BAF5AFD}" destId="{DEBBB69C-4C6A-4210-B9EA-DBD201124DBE}" srcOrd="0" destOrd="0" presId="urn:microsoft.com/office/officeart/2005/8/layout/vList5"/>
    <dgm:cxn modelId="{C891CFB1-D958-49E3-AD46-EAC8E9B5612F}" type="presOf" srcId="{CFCB88A1-90FA-4964-97CC-9F2B6F9E0445}" destId="{4CED2B78-7015-4908-B6D4-0C5DB81DDAC6}" srcOrd="0" destOrd="0" presId="urn:microsoft.com/office/officeart/2005/8/layout/vList5"/>
    <dgm:cxn modelId="{BC9E3396-8DCF-4AFC-9689-95D7EFCAADCC}" type="presOf" srcId="{74A1C9A4-6BDF-4F13-BEC8-DC152F45A871}" destId="{977C31D4-555D-4B07-B7CB-D946CB2BB71B}" srcOrd="0" destOrd="0" presId="urn:microsoft.com/office/officeart/2005/8/layout/vList5"/>
    <dgm:cxn modelId="{14DE5CF7-1B40-4308-A002-809FA49FE00E}" type="presParOf" srcId="{1E42089C-8F41-4DFB-BD50-471627F6FD00}" destId="{8FBC63AA-8BA3-475C-98C0-BACF822EF79D}" srcOrd="0" destOrd="0" presId="urn:microsoft.com/office/officeart/2005/8/layout/vList5"/>
    <dgm:cxn modelId="{6A2131FB-6CA3-40DC-89D9-FE5119ADAAD9}" type="presParOf" srcId="{8FBC63AA-8BA3-475C-98C0-BACF822EF79D}" destId="{977C31D4-555D-4B07-B7CB-D946CB2BB71B}" srcOrd="0" destOrd="0" presId="urn:microsoft.com/office/officeart/2005/8/layout/vList5"/>
    <dgm:cxn modelId="{A7EDB7C3-FECB-4A73-A160-B985DACA9F21}" type="presParOf" srcId="{8FBC63AA-8BA3-475C-98C0-BACF822EF79D}" destId="{4CED2B78-7015-4908-B6D4-0C5DB81DDAC6}" srcOrd="1" destOrd="0" presId="urn:microsoft.com/office/officeart/2005/8/layout/vList5"/>
    <dgm:cxn modelId="{20FAD8BB-8084-48F9-9E50-D964AB8A9B8D}" type="presParOf" srcId="{1E42089C-8F41-4DFB-BD50-471627F6FD00}" destId="{B6E3D7B0-F8FF-467B-9BCE-F0425A93D068}" srcOrd="1" destOrd="0" presId="urn:microsoft.com/office/officeart/2005/8/layout/vList5"/>
    <dgm:cxn modelId="{66F54702-0240-4CAE-A512-F3B870567E40}" type="presParOf" srcId="{1E42089C-8F41-4DFB-BD50-471627F6FD00}" destId="{505E5F72-82AA-44DE-A43B-B266A53970F8}" srcOrd="2" destOrd="0" presId="urn:microsoft.com/office/officeart/2005/8/layout/vList5"/>
    <dgm:cxn modelId="{D97ED172-1C1B-4211-9B5F-5AB876DCC92C}" type="presParOf" srcId="{505E5F72-82AA-44DE-A43B-B266A53970F8}" destId="{9076C197-FF90-430F-BB31-E52232A2BED1}" srcOrd="0" destOrd="0" presId="urn:microsoft.com/office/officeart/2005/8/layout/vList5"/>
    <dgm:cxn modelId="{B72EA734-5F7D-47DA-B126-4B5CE46328ED}" type="presParOf" srcId="{505E5F72-82AA-44DE-A43B-B266A53970F8}" destId="{9CD1C6C1-09A2-40BB-B676-1BCF8BAB5CAE}" srcOrd="1" destOrd="0" presId="urn:microsoft.com/office/officeart/2005/8/layout/vList5"/>
    <dgm:cxn modelId="{75CAE190-140D-48D3-A7B1-2F6B05608C45}" type="presParOf" srcId="{1E42089C-8F41-4DFB-BD50-471627F6FD00}" destId="{81989EA0-54A6-471F-AD99-E4D9FCDB1C2B}" srcOrd="3" destOrd="0" presId="urn:microsoft.com/office/officeart/2005/8/layout/vList5"/>
    <dgm:cxn modelId="{D97370B1-F2EA-4AF3-94DF-FEC71A0937EC}" type="presParOf" srcId="{1E42089C-8F41-4DFB-BD50-471627F6FD00}" destId="{9DFBE5A6-0DF1-4D9E-B433-F293C177A55A}" srcOrd="4" destOrd="0" presId="urn:microsoft.com/office/officeart/2005/8/layout/vList5"/>
    <dgm:cxn modelId="{E5B94B03-301E-48C4-A459-9FB3A21918AF}" type="presParOf" srcId="{9DFBE5A6-0DF1-4D9E-B433-F293C177A55A}" destId="{B688AF99-43E7-4361-933E-DD5E84A02CE3}" srcOrd="0" destOrd="0" presId="urn:microsoft.com/office/officeart/2005/8/layout/vList5"/>
    <dgm:cxn modelId="{A29C58DF-6970-457B-B677-516626FDEE41}" type="presParOf" srcId="{9DFBE5A6-0DF1-4D9E-B433-F293C177A55A}" destId="{DEBBB69C-4C6A-4210-B9EA-DBD201124DB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5D73C8-B05D-44F3-BDEE-D8DBED51D53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123E4FC-437E-4D9E-8A32-3A9A763659BD}">
      <dgm:prSet phldrT="[文字]" custT="1"/>
      <dgm:spPr/>
      <dgm:t>
        <a:bodyPr/>
        <a:lstStyle/>
        <a:p>
          <a:pPr>
            <a:lnSpc>
              <a:spcPct val="80000"/>
            </a:lnSpc>
            <a:buNone/>
          </a:pPr>
          <a:r>
            <a:rPr lang="en-US" altLang="en-US" sz="2800" b="1" dirty="0">
              <a:solidFill>
                <a:srgbClr val="00206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Addressing the needs of neighbors through tangible services</a:t>
          </a:r>
          <a:endParaRPr lang="zh-TW" altLang="en-US" sz="2800" b="1" dirty="0">
            <a:solidFill>
              <a:schemeClr val="bg1">
                <a:lumMod val="75000"/>
                <a:lumOff val="25000"/>
              </a:schemeClr>
            </a:solidFill>
            <a:latin typeface="STZhongsong" panose="02010600040101010101" pitchFamily="2" charset="-122"/>
            <a:ea typeface="STZhongsong" panose="02010600040101010101" pitchFamily="2" charset="-122"/>
          </a:endParaRPr>
        </a:p>
      </dgm:t>
    </dgm:pt>
    <dgm:pt modelId="{6A3FCDA2-E2F0-4017-880F-46EB24735C11}" type="parTrans" cxnId="{E9B8755E-49B2-4317-AECC-DE95907B06EF}">
      <dgm:prSet/>
      <dgm:spPr/>
      <dgm:t>
        <a:bodyPr/>
        <a:lstStyle/>
        <a:p>
          <a:endParaRPr lang="zh-TW" altLang="en-US"/>
        </a:p>
      </dgm:t>
    </dgm:pt>
    <dgm:pt modelId="{D2C1F5C4-86E2-4A02-BF6B-67955ECDA707}" type="sibTrans" cxnId="{E9B8755E-49B2-4317-AECC-DE95907B06EF}">
      <dgm:prSet/>
      <dgm:spPr/>
      <dgm:t>
        <a:bodyPr/>
        <a:lstStyle/>
        <a:p>
          <a:endParaRPr lang="zh-TW" altLang="en-US"/>
        </a:p>
      </dgm:t>
    </dgm:pt>
    <dgm:pt modelId="{C26661A7-BF34-4962-8737-6C4A5201A3FB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en-US" altLang="en-US" sz="2800" b="1" dirty="0">
              <a:solidFill>
                <a:schemeClr val="bg1">
                  <a:lumMod val="95000"/>
                  <a:lumOff val="5000"/>
                </a:schemeClr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Shifting from "Self-Preservation" to "Community Mission"</a:t>
          </a:r>
          <a:endParaRPr lang="zh-TW" altLang="en-US" sz="2800" dirty="0">
            <a:solidFill>
              <a:schemeClr val="bg1">
                <a:lumMod val="95000"/>
                <a:lumOff val="5000"/>
              </a:schemeClr>
            </a:solidFill>
            <a:latin typeface="STZhongsong" panose="02010600040101010101" pitchFamily="2" charset="-122"/>
            <a:ea typeface="STZhongsong" panose="02010600040101010101" pitchFamily="2" charset="-122"/>
          </a:endParaRPr>
        </a:p>
      </dgm:t>
    </dgm:pt>
    <dgm:pt modelId="{90766FE9-AC2E-4DBF-8DB3-EDC180B57BD5}" type="parTrans" cxnId="{43BC6823-EBA4-4814-B256-59B9E508A552}">
      <dgm:prSet/>
      <dgm:spPr/>
      <dgm:t>
        <a:bodyPr/>
        <a:lstStyle/>
        <a:p>
          <a:endParaRPr lang="zh-TW" altLang="en-US"/>
        </a:p>
      </dgm:t>
    </dgm:pt>
    <dgm:pt modelId="{1844A147-E2BC-42D5-B4FC-000B7A2BA804}" type="sibTrans" cxnId="{43BC6823-EBA4-4814-B256-59B9E508A552}">
      <dgm:prSet/>
      <dgm:spPr/>
      <dgm:t>
        <a:bodyPr/>
        <a:lstStyle/>
        <a:p>
          <a:endParaRPr lang="zh-TW" altLang="en-US"/>
        </a:p>
      </dgm:t>
    </dgm:pt>
    <dgm:pt modelId="{11B5689B-78DC-46C1-9C09-9A2301133109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en-US" altLang="en-US" sz="2800" b="1" dirty="0">
              <a:solidFill>
                <a:srgbClr val="7030A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Engage in local public affairs and reshape public values.</a:t>
          </a:r>
          <a:endParaRPr lang="zh-TW" altLang="en-US" sz="2800" b="1" dirty="0">
            <a:solidFill>
              <a:srgbClr val="7030A0"/>
            </a:solidFill>
            <a:latin typeface="STZhongsong" panose="02010600040101010101" pitchFamily="2" charset="-122"/>
            <a:ea typeface="STZhongsong" panose="02010600040101010101" pitchFamily="2" charset="-122"/>
          </a:endParaRPr>
        </a:p>
      </dgm:t>
    </dgm:pt>
    <dgm:pt modelId="{67DFDD5A-DA94-4E42-AFA8-95872F9A20DF}" type="parTrans" cxnId="{592C9AED-5558-4812-B987-0FD300E76C3D}">
      <dgm:prSet/>
      <dgm:spPr/>
      <dgm:t>
        <a:bodyPr/>
        <a:lstStyle/>
        <a:p>
          <a:endParaRPr lang="zh-TW" altLang="en-US"/>
        </a:p>
      </dgm:t>
    </dgm:pt>
    <dgm:pt modelId="{A4E9B048-4B85-4FB3-ACE3-4CACC58E24F3}" type="sibTrans" cxnId="{592C9AED-5558-4812-B987-0FD300E76C3D}">
      <dgm:prSet/>
      <dgm:spPr/>
      <dgm:t>
        <a:bodyPr/>
        <a:lstStyle/>
        <a:p>
          <a:endParaRPr lang="zh-TW" altLang="en-US"/>
        </a:p>
      </dgm:t>
    </dgm:pt>
    <dgm:pt modelId="{1B1C2301-1D8B-4ED8-8885-CA9D5D40BDAB}" type="pres">
      <dgm:prSet presAssocID="{135D73C8-B05D-44F3-BDEE-D8DBED51D53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50419314-51E1-422D-A8A1-13A74A7955C5}" type="pres">
      <dgm:prSet presAssocID="{135D73C8-B05D-44F3-BDEE-D8DBED51D539}" presName="Name1" presStyleCnt="0"/>
      <dgm:spPr/>
    </dgm:pt>
    <dgm:pt modelId="{286A8B75-1F16-4A03-874A-3296C7C93EB8}" type="pres">
      <dgm:prSet presAssocID="{135D73C8-B05D-44F3-BDEE-D8DBED51D539}" presName="cycle" presStyleCnt="0"/>
      <dgm:spPr/>
    </dgm:pt>
    <dgm:pt modelId="{E78E1E54-D019-433A-A2C5-21CBDAA82713}" type="pres">
      <dgm:prSet presAssocID="{135D73C8-B05D-44F3-BDEE-D8DBED51D539}" presName="srcNode" presStyleLbl="node1" presStyleIdx="0" presStyleCnt="3"/>
      <dgm:spPr/>
    </dgm:pt>
    <dgm:pt modelId="{53F4B2D1-D0B4-4021-BBAF-25B482D1297C}" type="pres">
      <dgm:prSet presAssocID="{135D73C8-B05D-44F3-BDEE-D8DBED51D53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3B8995A-8ACC-49BD-9A39-F721BBC0C7DA}" type="pres">
      <dgm:prSet presAssocID="{135D73C8-B05D-44F3-BDEE-D8DBED51D539}" presName="extraNode" presStyleLbl="node1" presStyleIdx="0" presStyleCnt="3"/>
      <dgm:spPr/>
    </dgm:pt>
    <dgm:pt modelId="{7CCA8326-BC05-42D2-94DB-F073C26C8459}" type="pres">
      <dgm:prSet presAssocID="{135D73C8-B05D-44F3-BDEE-D8DBED51D539}" presName="dstNode" presStyleLbl="node1" presStyleIdx="0" presStyleCnt="3"/>
      <dgm:spPr/>
    </dgm:pt>
    <dgm:pt modelId="{06F0B5DD-60CD-4ED6-A0BA-FB2F594D46F5}" type="pres">
      <dgm:prSet presAssocID="{C123E4FC-437E-4D9E-8A32-3A9A763659B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4650B51-408A-4846-B755-CDFE9DE797B9}" type="pres">
      <dgm:prSet presAssocID="{C123E4FC-437E-4D9E-8A32-3A9A763659BD}" presName="accent_1" presStyleCnt="0"/>
      <dgm:spPr/>
    </dgm:pt>
    <dgm:pt modelId="{1DC3C734-C35D-410D-8450-A2A08FC5193B}" type="pres">
      <dgm:prSet presAssocID="{C123E4FC-437E-4D9E-8A32-3A9A763659BD}" presName="accentRepeatNode" presStyleLbl="solidFgAcc1" presStyleIdx="0" presStyleCnt="3"/>
      <dgm:spPr/>
    </dgm:pt>
    <dgm:pt modelId="{F959CD80-B572-4296-A570-C7810237BC1D}" type="pres">
      <dgm:prSet presAssocID="{C26661A7-BF34-4962-8737-6C4A5201A3FB}" presName="text_2" presStyleLbl="node1" presStyleIdx="1" presStyleCnt="3" custLinFactNeighborX="-127" custLinFactNeighborY="1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AE0334-A9E4-4272-8ED2-057CC1061D42}" type="pres">
      <dgm:prSet presAssocID="{C26661A7-BF34-4962-8737-6C4A5201A3FB}" presName="accent_2" presStyleCnt="0"/>
      <dgm:spPr/>
    </dgm:pt>
    <dgm:pt modelId="{AC2DFD3A-BE21-44E4-B925-0E2289918699}" type="pres">
      <dgm:prSet presAssocID="{C26661A7-BF34-4962-8737-6C4A5201A3FB}" presName="accentRepeatNode" presStyleLbl="solidFgAcc1" presStyleIdx="1" presStyleCnt="3"/>
      <dgm:spPr/>
    </dgm:pt>
    <dgm:pt modelId="{AB68C39B-5587-4D0E-B4C7-0456C1C42F87}" type="pres">
      <dgm:prSet presAssocID="{11B5689B-78DC-46C1-9C09-9A2301133109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A3C2E62-BCD0-497D-85D3-3194C4F9209A}" type="pres">
      <dgm:prSet presAssocID="{11B5689B-78DC-46C1-9C09-9A2301133109}" presName="accent_3" presStyleCnt="0"/>
      <dgm:spPr/>
    </dgm:pt>
    <dgm:pt modelId="{2567F201-23E8-4B7B-9FEC-0EB99B7FB667}" type="pres">
      <dgm:prSet presAssocID="{11B5689B-78DC-46C1-9C09-9A2301133109}" presName="accentRepeatNode" presStyleLbl="solidFgAcc1" presStyleIdx="2" presStyleCnt="3"/>
      <dgm:spPr/>
    </dgm:pt>
  </dgm:ptLst>
  <dgm:cxnLst>
    <dgm:cxn modelId="{FD580086-074D-4E29-B3BD-2972E4141470}" type="presOf" srcId="{C123E4FC-437E-4D9E-8A32-3A9A763659BD}" destId="{06F0B5DD-60CD-4ED6-A0BA-FB2F594D46F5}" srcOrd="0" destOrd="0" presId="urn:microsoft.com/office/officeart/2008/layout/VerticalCurvedList"/>
    <dgm:cxn modelId="{E9B8755E-49B2-4317-AECC-DE95907B06EF}" srcId="{135D73C8-B05D-44F3-BDEE-D8DBED51D539}" destId="{C123E4FC-437E-4D9E-8A32-3A9A763659BD}" srcOrd="0" destOrd="0" parTransId="{6A3FCDA2-E2F0-4017-880F-46EB24735C11}" sibTransId="{D2C1F5C4-86E2-4A02-BF6B-67955ECDA707}"/>
    <dgm:cxn modelId="{5BC11A81-953B-491B-8AFE-3297C0079C0D}" type="presOf" srcId="{D2C1F5C4-86E2-4A02-BF6B-67955ECDA707}" destId="{53F4B2D1-D0B4-4021-BBAF-25B482D1297C}" srcOrd="0" destOrd="0" presId="urn:microsoft.com/office/officeart/2008/layout/VerticalCurvedList"/>
    <dgm:cxn modelId="{FCC356A7-0659-42EB-9C8B-5FBAD9BAEBD1}" type="presOf" srcId="{C26661A7-BF34-4962-8737-6C4A5201A3FB}" destId="{F959CD80-B572-4296-A570-C7810237BC1D}" srcOrd="0" destOrd="0" presId="urn:microsoft.com/office/officeart/2008/layout/VerticalCurvedList"/>
    <dgm:cxn modelId="{592C9AED-5558-4812-B987-0FD300E76C3D}" srcId="{135D73C8-B05D-44F3-BDEE-D8DBED51D539}" destId="{11B5689B-78DC-46C1-9C09-9A2301133109}" srcOrd="2" destOrd="0" parTransId="{67DFDD5A-DA94-4E42-AFA8-95872F9A20DF}" sibTransId="{A4E9B048-4B85-4FB3-ACE3-4CACC58E24F3}"/>
    <dgm:cxn modelId="{7FBB5F92-D10B-495B-9E53-172453EE8A4B}" type="presOf" srcId="{11B5689B-78DC-46C1-9C09-9A2301133109}" destId="{AB68C39B-5587-4D0E-B4C7-0456C1C42F87}" srcOrd="0" destOrd="0" presId="urn:microsoft.com/office/officeart/2008/layout/VerticalCurvedList"/>
    <dgm:cxn modelId="{FB902755-CA88-4255-9AE0-DBD63D118FB7}" type="presOf" srcId="{135D73C8-B05D-44F3-BDEE-D8DBED51D539}" destId="{1B1C2301-1D8B-4ED8-8885-CA9D5D40BDAB}" srcOrd="0" destOrd="0" presId="urn:microsoft.com/office/officeart/2008/layout/VerticalCurvedList"/>
    <dgm:cxn modelId="{43BC6823-EBA4-4814-B256-59B9E508A552}" srcId="{135D73C8-B05D-44F3-BDEE-D8DBED51D539}" destId="{C26661A7-BF34-4962-8737-6C4A5201A3FB}" srcOrd="1" destOrd="0" parTransId="{90766FE9-AC2E-4DBF-8DB3-EDC180B57BD5}" sibTransId="{1844A147-E2BC-42D5-B4FC-000B7A2BA804}"/>
    <dgm:cxn modelId="{79E175E1-7491-48A1-90C0-EFD3141832F0}" type="presParOf" srcId="{1B1C2301-1D8B-4ED8-8885-CA9D5D40BDAB}" destId="{50419314-51E1-422D-A8A1-13A74A7955C5}" srcOrd="0" destOrd="0" presId="urn:microsoft.com/office/officeart/2008/layout/VerticalCurvedList"/>
    <dgm:cxn modelId="{CE3F03DF-E001-48ED-AD8F-719724D1D81D}" type="presParOf" srcId="{50419314-51E1-422D-A8A1-13A74A7955C5}" destId="{286A8B75-1F16-4A03-874A-3296C7C93EB8}" srcOrd="0" destOrd="0" presId="urn:microsoft.com/office/officeart/2008/layout/VerticalCurvedList"/>
    <dgm:cxn modelId="{B18CCD73-4194-4AC1-883A-EF6D01E3271F}" type="presParOf" srcId="{286A8B75-1F16-4A03-874A-3296C7C93EB8}" destId="{E78E1E54-D019-433A-A2C5-21CBDAA82713}" srcOrd="0" destOrd="0" presId="urn:microsoft.com/office/officeart/2008/layout/VerticalCurvedList"/>
    <dgm:cxn modelId="{691E99A4-62A1-4626-A061-D36148160999}" type="presParOf" srcId="{286A8B75-1F16-4A03-874A-3296C7C93EB8}" destId="{53F4B2D1-D0B4-4021-BBAF-25B482D1297C}" srcOrd="1" destOrd="0" presId="urn:microsoft.com/office/officeart/2008/layout/VerticalCurvedList"/>
    <dgm:cxn modelId="{D1DD4CB8-DEB1-47F0-B67A-53E988B6237F}" type="presParOf" srcId="{286A8B75-1F16-4A03-874A-3296C7C93EB8}" destId="{63B8995A-8ACC-49BD-9A39-F721BBC0C7DA}" srcOrd="2" destOrd="0" presId="urn:microsoft.com/office/officeart/2008/layout/VerticalCurvedList"/>
    <dgm:cxn modelId="{1E23B644-B151-4528-BEFC-E158C94C405B}" type="presParOf" srcId="{286A8B75-1F16-4A03-874A-3296C7C93EB8}" destId="{7CCA8326-BC05-42D2-94DB-F073C26C8459}" srcOrd="3" destOrd="0" presId="urn:microsoft.com/office/officeart/2008/layout/VerticalCurvedList"/>
    <dgm:cxn modelId="{3E1F50F2-EBAE-4DFA-90B2-61EACC316F8D}" type="presParOf" srcId="{50419314-51E1-422D-A8A1-13A74A7955C5}" destId="{06F0B5DD-60CD-4ED6-A0BA-FB2F594D46F5}" srcOrd="1" destOrd="0" presId="urn:microsoft.com/office/officeart/2008/layout/VerticalCurvedList"/>
    <dgm:cxn modelId="{75937F5E-800C-4F18-9227-6EFAB3171A22}" type="presParOf" srcId="{50419314-51E1-422D-A8A1-13A74A7955C5}" destId="{54650B51-408A-4846-B755-CDFE9DE797B9}" srcOrd="2" destOrd="0" presId="urn:microsoft.com/office/officeart/2008/layout/VerticalCurvedList"/>
    <dgm:cxn modelId="{9D92CCB7-37E0-4F55-AC11-8334F9B44D70}" type="presParOf" srcId="{54650B51-408A-4846-B755-CDFE9DE797B9}" destId="{1DC3C734-C35D-410D-8450-A2A08FC5193B}" srcOrd="0" destOrd="0" presId="urn:microsoft.com/office/officeart/2008/layout/VerticalCurvedList"/>
    <dgm:cxn modelId="{01D48FEE-3C86-4BB8-9BC6-A134E2FA1E81}" type="presParOf" srcId="{50419314-51E1-422D-A8A1-13A74A7955C5}" destId="{F959CD80-B572-4296-A570-C7810237BC1D}" srcOrd="3" destOrd="0" presId="urn:microsoft.com/office/officeart/2008/layout/VerticalCurvedList"/>
    <dgm:cxn modelId="{79763DB5-6901-483A-B855-E51DBFEDBB48}" type="presParOf" srcId="{50419314-51E1-422D-A8A1-13A74A7955C5}" destId="{AEAE0334-A9E4-4272-8ED2-057CC1061D42}" srcOrd="4" destOrd="0" presId="urn:microsoft.com/office/officeart/2008/layout/VerticalCurvedList"/>
    <dgm:cxn modelId="{6FF86BBB-02EC-416E-8C2C-57E5F07E204E}" type="presParOf" srcId="{AEAE0334-A9E4-4272-8ED2-057CC1061D42}" destId="{AC2DFD3A-BE21-44E4-B925-0E2289918699}" srcOrd="0" destOrd="0" presId="urn:microsoft.com/office/officeart/2008/layout/VerticalCurvedList"/>
    <dgm:cxn modelId="{31843104-90C6-408D-A7A1-0F6258C86D5B}" type="presParOf" srcId="{50419314-51E1-422D-A8A1-13A74A7955C5}" destId="{AB68C39B-5587-4D0E-B4C7-0456C1C42F87}" srcOrd="5" destOrd="0" presId="urn:microsoft.com/office/officeart/2008/layout/VerticalCurvedList"/>
    <dgm:cxn modelId="{9AF8C952-0A0A-4ABF-B931-EDDB5CBF5009}" type="presParOf" srcId="{50419314-51E1-422D-A8A1-13A74A7955C5}" destId="{3A3C2E62-BCD0-497D-85D3-3194C4F9209A}" srcOrd="6" destOrd="0" presId="urn:microsoft.com/office/officeart/2008/layout/VerticalCurvedList"/>
    <dgm:cxn modelId="{326F39C3-B1E2-48AC-9B98-04448AD396A1}" type="presParOf" srcId="{3A3C2E62-BCD0-497D-85D3-3194C4F9209A}" destId="{2567F201-23E8-4B7B-9FEC-0EB99B7FB66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CA6347-B6A7-418E-AB1B-26237FC8767B}">
      <dsp:nvSpPr>
        <dsp:cNvPr id="0" name=""/>
        <dsp:cNvSpPr/>
      </dsp:nvSpPr>
      <dsp:spPr>
        <a:xfrm>
          <a:off x="0" y="0"/>
          <a:ext cx="11680466" cy="1238358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US" altLang="en-US" sz="2600" b="1" kern="1200" spc="-100" baseline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Generational Turnover and the Disruption of Language and Culture</a:t>
          </a:r>
          <a:endParaRPr lang="zh-TW" altLang="en-US" sz="2600" b="1" kern="1200" spc="-100" baseline="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800" b="1" kern="1200" dirty="0"/>
            <a:t>語言隔閡：台</a:t>
          </a:r>
          <a:r>
            <a:rPr lang="en-US" altLang="zh-TW" sz="1800" b="1" kern="1200" dirty="0"/>
            <a:t>(</a:t>
          </a:r>
          <a:r>
            <a:rPr lang="zh-TW" altLang="en-US" sz="1800" b="1" kern="1200" dirty="0"/>
            <a:t>華</a:t>
          </a:r>
          <a:r>
            <a:rPr lang="en-US" altLang="zh-TW" sz="1800" b="1" kern="1200" dirty="0"/>
            <a:t>)</a:t>
          </a:r>
          <a:r>
            <a:rPr lang="zh-TW" altLang="en-US" sz="1800" b="1" kern="1200" dirty="0"/>
            <a:t>語</a:t>
          </a:r>
          <a:r>
            <a:rPr lang="en-US" altLang="zh-TW" sz="1800" b="1" kern="1200" dirty="0"/>
            <a:t>vs</a:t>
          </a:r>
          <a:r>
            <a:rPr lang="zh-TW" altLang="en-US" sz="1800" b="1" kern="1200" dirty="0"/>
            <a:t>英語─信仰文化傳承困難。</a:t>
          </a:r>
        </a:p>
        <a:p>
          <a:pPr marL="171450" lvl="1" indent="-17145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800" b="1" kern="1200" dirty="0"/>
            <a:t>世界觀衝突：年輕人容易流失或轉往美國主流教會</a:t>
          </a:r>
        </a:p>
      </dsp:txBody>
      <dsp:txXfrm>
        <a:off x="2459929" y="0"/>
        <a:ext cx="9220536" cy="1238358"/>
      </dsp:txXfrm>
    </dsp:sp>
    <dsp:sp modelId="{2E4DF327-3D8D-43A0-B62C-7E17A9AE84B7}">
      <dsp:nvSpPr>
        <dsp:cNvPr id="0" name=""/>
        <dsp:cNvSpPr/>
      </dsp:nvSpPr>
      <dsp:spPr>
        <a:xfrm>
          <a:off x="123835" y="123835"/>
          <a:ext cx="2336093" cy="9906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8000" b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9818D4-FFB5-484B-83F7-2703F8AD5B92}">
      <dsp:nvSpPr>
        <dsp:cNvPr id="0" name=""/>
        <dsp:cNvSpPr/>
      </dsp:nvSpPr>
      <dsp:spPr>
        <a:xfrm>
          <a:off x="0" y="1362194"/>
          <a:ext cx="11680466" cy="1238358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US" altLang="en-US" sz="2400" b="1" kern="1200" dirty="0"/>
            <a:t>There is a severe shortage of pastoral personnel.</a:t>
          </a:r>
          <a:endParaRPr lang="zh-TW" altLang="en-US" sz="2400" b="1" kern="1200" dirty="0"/>
        </a:p>
        <a:p>
          <a:pPr marL="171450" lvl="1" indent="-17145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800" b="1" kern="1200" dirty="0"/>
            <a:t>台語牧者凋零。</a:t>
          </a:r>
        </a:p>
        <a:p>
          <a:pPr marL="171450" lvl="1" indent="-171450" algn="l" defTabSz="8001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800" b="1" kern="1200" dirty="0"/>
            <a:t>接班斷層：教會，難以提供具競爭力的薪資與福利來聘請全職青年牧師或英語堂牧者</a:t>
          </a:r>
        </a:p>
      </dsp:txBody>
      <dsp:txXfrm>
        <a:off x="2459929" y="1362194"/>
        <a:ext cx="9220536" cy="1238358"/>
      </dsp:txXfrm>
    </dsp:sp>
    <dsp:sp modelId="{A0FE7F15-B895-4D3E-8ACD-519269D216AA}">
      <dsp:nvSpPr>
        <dsp:cNvPr id="0" name=""/>
        <dsp:cNvSpPr/>
      </dsp:nvSpPr>
      <dsp:spPr>
        <a:xfrm>
          <a:off x="111267" y="1480730"/>
          <a:ext cx="2336093" cy="9906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AB10D-DAB4-424E-BA14-FD2C012CE237}">
      <dsp:nvSpPr>
        <dsp:cNvPr id="0" name=""/>
        <dsp:cNvSpPr/>
      </dsp:nvSpPr>
      <dsp:spPr>
        <a:xfrm>
          <a:off x="0" y="2656687"/>
          <a:ext cx="11680466" cy="1238358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75000"/>
            </a:lnSpc>
            <a:spcBef>
              <a:spcPct val="0"/>
            </a:spcBef>
            <a:spcAft>
              <a:spcPts val="0"/>
            </a:spcAft>
          </a:pPr>
          <a:r>
            <a:rPr lang="en-US" altLang="zh-TW" sz="2400" b="1" kern="1200" dirty="0"/>
            <a:t>The Challenges of Mission Transformation</a:t>
          </a:r>
        </a:p>
        <a:p>
          <a:pPr marL="171450" lvl="1" indent="-171450" algn="l" defTabSz="800100">
            <a:lnSpc>
              <a:spcPct val="75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800" b="1" kern="1200" dirty="0"/>
            <a:t>過去台灣人教會在海外推動台灣民主化及人權運動，如今須轉型為「社區宣教」的挑戰。</a:t>
          </a:r>
        </a:p>
        <a:p>
          <a:pPr marL="171450" lvl="1" indent="-171450" algn="l" defTabSz="800100">
            <a:lnSpc>
              <a:spcPct val="75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1800" b="1" kern="1200" dirty="0"/>
            <a:t>社區融合困難：部分教會過度封閉於同溫層，缺乏向外走入社區（</a:t>
          </a:r>
          <a:r>
            <a:rPr lang="en-US" altLang="en-US" sz="1800" b="1" kern="1200" dirty="0"/>
            <a:t>Outreach</a:t>
          </a:r>
          <a:r>
            <a:rPr lang="zh-TW" altLang="en-US" sz="1800" b="1" kern="1200" dirty="0"/>
            <a:t>）的動力。</a:t>
          </a:r>
        </a:p>
      </dsp:txBody>
      <dsp:txXfrm>
        <a:off x="2459929" y="2656687"/>
        <a:ext cx="9220536" cy="1238358"/>
      </dsp:txXfrm>
    </dsp:sp>
    <dsp:sp modelId="{75F5DCEA-019B-4A28-8552-5807319BCEA3}">
      <dsp:nvSpPr>
        <dsp:cNvPr id="0" name=""/>
        <dsp:cNvSpPr/>
      </dsp:nvSpPr>
      <dsp:spPr>
        <a:xfrm>
          <a:off x="111267" y="2799879"/>
          <a:ext cx="2336093" cy="9906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t="-41000" b="-4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65738A-2FAE-43C7-B41D-B44FFFA227A0}">
      <dsp:nvSpPr>
        <dsp:cNvPr id="0" name=""/>
        <dsp:cNvSpPr/>
      </dsp:nvSpPr>
      <dsp:spPr>
        <a:xfrm>
          <a:off x="0" y="4086583"/>
          <a:ext cx="11680466" cy="1238358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US" altLang="en-US" sz="2400" b="1" kern="1200" dirty="0"/>
            <a:t>Shifts in migration patterns</a:t>
          </a:r>
          <a:endParaRPr lang="en-US" altLang="zh-TW" sz="2400" b="1" kern="1200" dirty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/>
            <a:t>過去台灣留學潮與移民潮趨緩，且新一代台灣移民多半具備全球化背景或高社經地位，他們對傳統鄉土情感的「台灣人教會」需求降低，更傾向選擇大型的跨族裔美國教會</a:t>
          </a:r>
          <a:r>
            <a:rPr lang="zh-TW" altLang="en-US" sz="1600" b="1" kern="1200" dirty="0"/>
            <a:t>。</a:t>
          </a:r>
          <a:endParaRPr lang="en-US" altLang="zh-TW" sz="1600" b="1" kern="1200" dirty="0"/>
        </a:p>
      </dsp:txBody>
      <dsp:txXfrm>
        <a:off x="2459929" y="4086583"/>
        <a:ext cx="9220536" cy="1238358"/>
      </dsp:txXfrm>
    </dsp:sp>
    <dsp:sp modelId="{DEC02F42-21D1-4B4C-841D-6CB7628AB97A}">
      <dsp:nvSpPr>
        <dsp:cNvPr id="0" name=""/>
        <dsp:cNvSpPr/>
      </dsp:nvSpPr>
      <dsp:spPr>
        <a:xfrm>
          <a:off x="111267" y="4210419"/>
          <a:ext cx="2336093" cy="99068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/>
          <a:srcRect/>
          <a:stretch>
            <a:fillRect t="-18000" b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D2B78-7015-4908-B6D4-0C5DB81DDAC6}">
      <dsp:nvSpPr>
        <dsp:cNvPr id="0" name=""/>
        <dsp:cNvSpPr/>
      </dsp:nvSpPr>
      <dsp:spPr>
        <a:xfrm rot="5400000">
          <a:off x="4295552" y="-1528455"/>
          <a:ext cx="1258888" cy="4635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Training the first local pastor through Oxford College</a:t>
          </a:r>
          <a:endParaRPr lang="zh-TW" altLang="en-US" sz="2800" b="1" kern="1200" dirty="0">
            <a:latin typeface="Calibri" panose="020F0502020204030204" pitchFamily="34" charset="0"/>
            <a:ea typeface="STZhongsong" panose="02010600040101010101" pitchFamily="2" charset="-122"/>
            <a:cs typeface="Calibri" panose="020F0502020204030204" pitchFamily="34" charset="0"/>
          </a:endParaRPr>
        </a:p>
      </dsp:txBody>
      <dsp:txXfrm rot="-5400000">
        <a:off x="2607351" y="221200"/>
        <a:ext cx="4573836" cy="1135980"/>
      </dsp:txXfrm>
    </dsp:sp>
    <dsp:sp modelId="{977C31D4-555D-4B07-B7CB-D946CB2BB71B}">
      <dsp:nvSpPr>
        <dsp:cNvPr id="0" name=""/>
        <dsp:cNvSpPr/>
      </dsp:nvSpPr>
      <dsp:spPr>
        <a:xfrm>
          <a:off x="0" y="2384"/>
          <a:ext cx="2607351" cy="15736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 b="1" kern="1200" dirty="0"/>
            <a:t>Breaking the mold</a:t>
          </a:r>
          <a:endParaRPr lang="zh-TW" altLang="en-US" sz="3200" b="1" kern="1200" dirty="0"/>
        </a:p>
      </dsp:txBody>
      <dsp:txXfrm>
        <a:off x="76817" y="79201"/>
        <a:ext cx="2453717" cy="1419977"/>
      </dsp:txXfrm>
    </dsp:sp>
    <dsp:sp modelId="{9CD1C6C1-09A2-40BB-B676-1BCF8BAB5CAE}">
      <dsp:nvSpPr>
        <dsp:cNvPr id="0" name=""/>
        <dsp:cNvSpPr/>
      </dsp:nvSpPr>
      <dsp:spPr>
        <a:xfrm rot="5400000">
          <a:off x="4295552" y="123836"/>
          <a:ext cx="1258888" cy="4635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155700">
            <a:lnSpc>
              <a:spcPct val="8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en-US" altLang="en-US" sz="26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Churches in North America should move beyond the mindset of "returning to Taiwan to find a pastor."</a:t>
          </a:r>
          <a:endParaRPr lang="zh-TW" altLang="en-US" sz="2600" b="1" kern="1200" dirty="0">
            <a:latin typeface="Calibri" panose="020F0502020204030204" pitchFamily="34" charset="0"/>
            <a:ea typeface="STZhongsong" panose="02010600040101010101" pitchFamily="2" charset="-122"/>
            <a:cs typeface="Calibri" panose="020F0502020204030204" pitchFamily="34" charset="0"/>
          </a:endParaRPr>
        </a:p>
      </dsp:txBody>
      <dsp:txXfrm rot="-5400000">
        <a:off x="2607351" y="1873491"/>
        <a:ext cx="4573836" cy="1135980"/>
      </dsp:txXfrm>
    </dsp:sp>
    <dsp:sp modelId="{9076C197-FF90-430F-BB31-E52232A2BED1}">
      <dsp:nvSpPr>
        <dsp:cNvPr id="0" name=""/>
        <dsp:cNvSpPr/>
      </dsp:nvSpPr>
      <dsp:spPr>
        <a:xfrm>
          <a:off x="0" y="1654675"/>
          <a:ext cx="2607351" cy="15736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en-US" altLang="en-US" sz="2800" b="1" kern="1200" dirty="0"/>
            <a:t>Breaking the </a:t>
          </a:r>
          <a:r>
            <a:rPr lang="en-US" altLang="en-US" sz="2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reliance on hiring pastors from overseas</a:t>
          </a:r>
          <a:endParaRPr lang="zh-TW" altLang="en-US" sz="28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6817" y="1731492"/>
        <a:ext cx="2453717" cy="1419977"/>
      </dsp:txXfrm>
    </dsp:sp>
    <dsp:sp modelId="{DEBBB69C-4C6A-4210-B9EA-DBD201124DBE}">
      <dsp:nvSpPr>
        <dsp:cNvPr id="0" name=""/>
        <dsp:cNvSpPr/>
      </dsp:nvSpPr>
      <dsp:spPr>
        <a:xfrm rot="5400000">
          <a:off x="4295552" y="1776127"/>
          <a:ext cx="1258888" cy="463529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en-US" sz="28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Identify and cultivate leaders among today's American youth</a:t>
          </a:r>
          <a:endParaRPr lang="zh-TW" altLang="en-US" sz="2800" b="1" kern="1200" dirty="0">
            <a:latin typeface="Calibri" panose="020F0502020204030204" pitchFamily="34" charset="0"/>
            <a:ea typeface="STZhongsong" panose="02010600040101010101" pitchFamily="2" charset="-122"/>
            <a:cs typeface="Calibri" panose="020F0502020204030204" pitchFamily="34" charset="0"/>
          </a:endParaRPr>
        </a:p>
      </dsp:txBody>
      <dsp:txXfrm rot="-5400000">
        <a:off x="2607351" y="3525782"/>
        <a:ext cx="4573836" cy="1135980"/>
      </dsp:txXfrm>
    </dsp:sp>
    <dsp:sp modelId="{B688AF99-43E7-4361-933E-DD5E84A02CE3}">
      <dsp:nvSpPr>
        <dsp:cNvPr id="0" name=""/>
        <dsp:cNvSpPr/>
      </dsp:nvSpPr>
      <dsp:spPr>
        <a:xfrm>
          <a:off x="0" y="3306967"/>
          <a:ext cx="2607351" cy="15736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200" b="1" kern="1200" dirty="0"/>
            <a:t>Ordain local young people</a:t>
          </a:r>
          <a:endParaRPr lang="zh-TW" altLang="en-US" sz="3200" b="1" kern="1200" dirty="0"/>
        </a:p>
      </dsp:txBody>
      <dsp:txXfrm>
        <a:off x="76817" y="3383784"/>
        <a:ext cx="2453717" cy="14199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4B2D1-D0B4-4021-BBAF-25B482D1297C}">
      <dsp:nvSpPr>
        <dsp:cNvPr id="0" name=""/>
        <dsp:cNvSpPr/>
      </dsp:nvSpPr>
      <dsp:spPr>
        <a:xfrm>
          <a:off x="-5442326" y="-833416"/>
          <a:ext cx="6480879" cy="6480879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F0B5DD-60CD-4ED6-A0BA-FB2F594D46F5}">
      <dsp:nvSpPr>
        <dsp:cNvPr id="0" name=""/>
        <dsp:cNvSpPr/>
      </dsp:nvSpPr>
      <dsp:spPr>
        <a:xfrm>
          <a:off x="668189" y="481404"/>
          <a:ext cx="7423258" cy="962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23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8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b="1" kern="1200" dirty="0">
              <a:solidFill>
                <a:srgbClr val="00206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Addressing the needs of neighbors through tangible services</a:t>
          </a:r>
          <a:endParaRPr lang="zh-TW" altLang="en-US" sz="2800" b="1" kern="1200" dirty="0">
            <a:solidFill>
              <a:schemeClr val="bg1">
                <a:lumMod val="75000"/>
                <a:lumOff val="25000"/>
              </a:schemeClr>
            </a:solidFill>
            <a:latin typeface="STZhongsong" panose="02010600040101010101" pitchFamily="2" charset="-122"/>
            <a:ea typeface="STZhongsong" panose="02010600040101010101" pitchFamily="2" charset="-122"/>
          </a:endParaRPr>
        </a:p>
      </dsp:txBody>
      <dsp:txXfrm>
        <a:off x="668189" y="481404"/>
        <a:ext cx="7423258" cy="962809"/>
      </dsp:txXfrm>
    </dsp:sp>
    <dsp:sp modelId="{1DC3C734-C35D-410D-8450-A2A08FC5193B}">
      <dsp:nvSpPr>
        <dsp:cNvPr id="0" name=""/>
        <dsp:cNvSpPr/>
      </dsp:nvSpPr>
      <dsp:spPr>
        <a:xfrm>
          <a:off x="66433" y="361053"/>
          <a:ext cx="1203511" cy="12035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59CD80-B572-4296-A570-C7810237BC1D}">
      <dsp:nvSpPr>
        <dsp:cNvPr id="0" name=""/>
        <dsp:cNvSpPr/>
      </dsp:nvSpPr>
      <dsp:spPr>
        <a:xfrm>
          <a:off x="1009187" y="1927014"/>
          <a:ext cx="7073277" cy="96280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23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800" b="1" kern="1200" dirty="0">
              <a:solidFill>
                <a:schemeClr val="bg1">
                  <a:lumMod val="95000"/>
                  <a:lumOff val="5000"/>
                </a:schemeClr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Shifting from "Self-Preservation" to "Community Mission"</a:t>
          </a:r>
          <a:endParaRPr lang="zh-TW" altLang="en-US" sz="2800" kern="1200" dirty="0">
            <a:solidFill>
              <a:schemeClr val="bg1">
                <a:lumMod val="95000"/>
                <a:lumOff val="5000"/>
              </a:schemeClr>
            </a:solidFill>
            <a:latin typeface="STZhongsong" panose="02010600040101010101" pitchFamily="2" charset="-122"/>
            <a:ea typeface="STZhongsong" panose="02010600040101010101" pitchFamily="2" charset="-122"/>
          </a:endParaRPr>
        </a:p>
      </dsp:txBody>
      <dsp:txXfrm>
        <a:off x="1009187" y="1927014"/>
        <a:ext cx="7073277" cy="962809"/>
      </dsp:txXfrm>
    </dsp:sp>
    <dsp:sp modelId="{AC2DFD3A-BE21-44E4-B925-0E2289918699}">
      <dsp:nvSpPr>
        <dsp:cNvPr id="0" name=""/>
        <dsp:cNvSpPr/>
      </dsp:nvSpPr>
      <dsp:spPr>
        <a:xfrm>
          <a:off x="416415" y="1805267"/>
          <a:ext cx="1203511" cy="12035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68C39B-5587-4D0E-B4C7-0456C1C42F87}">
      <dsp:nvSpPr>
        <dsp:cNvPr id="0" name=""/>
        <dsp:cNvSpPr/>
      </dsp:nvSpPr>
      <dsp:spPr>
        <a:xfrm>
          <a:off x="668189" y="3369832"/>
          <a:ext cx="7423258" cy="9628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23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800" b="1" kern="1200" dirty="0">
              <a:solidFill>
                <a:srgbClr val="7030A0"/>
              </a:solidFill>
              <a:latin typeface="STZhongsong" panose="02010600040101010101" pitchFamily="2" charset="-122"/>
              <a:ea typeface="STZhongsong" panose="02010600040101010101" pitchFamily="2" charset="-122"/>
            </a:rPr>
            <a:t>Engage in local public affairs and reshape public values.</a:t>
          </a:r>
          <a:endParaRPr lang="zh-TW" altLang="en-US" sz="2800" b="1" kern="1200" dirty="0">
            <a:solidFill>
              <a:srgbClr val="7030A0"/>
            </a:solidFill>
            <a:latin typeface="STZhongsong" panose="02010600040101010101" pitchFamily="2" charset="-122"/>
            <a:ea typeface="STZhongsong" panose="02010600040101010101" pitchFamily="2" charset="-122"/>
          </a:endParaRPr>
        </a:p>
      </dsp:txBody>
      <dsp:txXfrm>
        <a:off x="668189" y="3369832"/>
        <a:ext cx="7423258" cy="962809"/>
      </dsp:txXfrm>
    </dsp:sp>
    <dsp:sp modelId="{2567F201-23E8-4B7B-9FEC-0EB99B7FB667}">
      <dsp:nvSpPr>
        <dsp:cNvPr id="0" name=""/>
        <dsp:cNvSpPr/>
      </dsp:nvSpPr>
      <dsp:spPr>
        <a:xfrm>
          <a:off x="66433" y="3249481"/>
          <a:ext cx="1203511" cy="12035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6830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351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60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47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35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0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890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047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4411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817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tx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190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chemeClr val="bg2">
              <a:lumMod val="60000"/>
              <a:lumOff val="40000"/>
              <a:alpha val="15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1624113-4CEB-42BA-A88B-8247E3561648}" type="datetimeFigureOut">
              <a:rPr lang="zh-TW" altLang="en-US" smtClean="0"/>
              <a:t>2026/8/16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EDA34A3-AFCF-488A-8F62-51EA67A5A09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1277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27901" y="546755"/>
            <a:ext cx="11312165" cy="3073137"/>
          </a:xfrm>
        </p:spPr>
        <p:txBody>
          <a:bodyPr>
            <a:noAutofit/>
          </a:bodyPr>
          <a:lstStyle/>
          <a:p>
            <a:r>
              <a:rPr lang="en-US" altLang="zh-TW" sz="4800" b="1" dirty="0"/>
              <a:t> </a:t>
            </a:r>
            <a:r>
              <a:rPr lang="en-US" altLang="zh-TW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Tamsui to North America:</a:t>
            </a:r>
            <a:br>
              <a:rPr lang="en-US" altLang="zh-TW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Inspirational Transformations of Mackay‘s Mission for Taiwanese-American Churches</a:t>
            </a:r>
            <a:r>
              <a:rPr lang="en-US" altLang="zh-TW" sz="4800" b="1" dirty="0"/>
              <a:t/>
            </a:r>
            <a:br>
              <a:rPr lang="en-US" altLang="zh-TW" sz="4800" b="1" dirty="0"/>
            </a:br>
            <a:r>
              <a:rPr lang="en-US" altLang="zh-TW" sz="4800" b="1" dirty="0"/>
              <a:t>~~</a:t>
            </a:r>
            <a:r>
              <a:rPr lang="en-US" altLang="zh-TW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Cross-generational Thinking to Bridge Generational Gaps, Language Barriers, and Shortages of Pastors</a:t>
            </a:r>
            <a:endParaRPr lang="zh-TW" altLang="en-US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33948" y="3733015"/>
            <a:ext cx="9724104" cy="1345600"/>
          </a:xfrm>
        </p:spPr>
        <p:txBody>
          <a:bodyPr>
            <a:noAutofit/>
          </a:bodyPr>
          <a:lstStyle/>
          <a:p>
            <a:r>
              <a:rPr lang="en-US" altLang="zh-TW" sz="3200" b="1" dirty="0"/>
              <a:t>Tsai, Wei Min</a:t>
            </a:r>
          </a:p>
          <a:p>
            <a:r>
              <a:rPr lang="en-US" altLang="zh-TW" sz="3200" b="1" dirty="0"/>
              <a:t>President of Taiwan Graduate School of Theology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50334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793FD1-2800-BDF2-EE2C-CA2B3C2ED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8" y="247885"/>
            <a:ext cx="11438964" cy="11001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3600" b="1" spc="-200" dirty="0"/>
              <a:t>Mackay’s Mission in Taiwan and the Mission of Taiwanese-American Churches</a:t>
            </a:r>
            <a:endParaRPr lang="zh-TW" altLang="en-US" sz="3600" b="1" spc="-200" dirty="0"/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A8F2E3D0-EACD-7050-1818-323211F742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305455"/>
              </p:ext>
            </p:extLst>
          </p:nvPr>
        </p:nvGraphicFramePr>
        <p:xfrm>
          <a:off x="376518" y="1543945"/>
          <a:ext cx="11510682" cy="5224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998">
                  <a:extLst>
                    <a:ext uri="{9D8B030D-6E8A-4147-A177-3AD203B41FA5}">
                      <a16:colId xmlns:a16="http://schemas.microsoft.com/office/drawing/2014/main" val="3581944991"/>
                    </a:ext>
                  </a:extLst>
                </a:gridCol>
                <a:gridCol w="4914207">
                  <a:extLst>
                    <a:ext uri="{9D8B030D-6E8A-4147-A177-3AD203B41FA5}">
                      <a16:colId xmlns:a16="http://schemas.microsoft.com/office/drawing/2014/main" val="316313816"/>
                    </a:ext>
                  </a:extLst>
                </a:gridCol>
                <a:gridCol w="4806477">
                  <a:extLst>
                    <a:ext uri="{9D8B030D-6E8A-4147-A177-3AD203B41FA5}">
                      <a16:colId xmlns:a16="http://schemas.microsoft.com/office/drawing/2014/main" val="2389382453"/>
                    </a:ext>
                  </a:extLst>
                </a:gridCol>
              </a:tblGrid>
              <a:tr h="5742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比較項目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馬偕（加拿大長老教會）在台宣教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美國台灣人教會（台美教會界）宣教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74983294"/>
                  </a:ext>
                </a:extLst>
              </a:tr>
              <a:tr h="624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歷史時期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世紀末期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（清末，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1872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年抵台）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世紀中後期至現代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93932906"/>
                  </a:ext>
                </a:extLst>
              </a:tr>
              <a:tr h="733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宣教主體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外國宣教師進入異文化</a:t>
                      </a:r>
                      <a:endParaRPr lang="en-US" altLang="zh-TW" sz="2000" kern="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（西方人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 → 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台灣人）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海外台灣移民在異鄉建立，再反哺台灣</a:t>
                      </a:r>
                      <a:endParaRPr lang="en-US" altLang="zh-TW" sz="2000" kern="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（台僑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 → 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同鄉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本土）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57354463"/>
                  </a:ext>
                </a:extLst>
              </a:tr>
              <a:tr h="733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核心目標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福音拓荒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醫療服務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與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基礎教育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鄉親凝聚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母語</a:t>
                      </a:r>
                      <a:r>
                        <a:rPr lang="zh-TW" altLang="en-US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文化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（台語）傳承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關懷台灣民主與人權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4757580"/>
                  </a:ext>
                </a:extLst>
              </a:tr>
              <a:tr h="733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宣教策略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「徒步旅行佈道」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、張貼十誡、建立「自立、自養、自傳」的本地教會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設立「同鄉會型」教會、結合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台語禮拜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、透過社團聯誼網絡連結海外台僑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618306115"/>
                  </a:ext>
                </a:extLst>
              </a:tr>
              <a:tr h="10919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文化適應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zh-TW" sz="2000" b="1" kern="0" dirty="0">
                          <a:solidFill>
                            <a:srgbClr val="002060"/>
                          </a:solidFill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福音本地化（本色化）</a:t>
                      </a:r>
                      <a:r>
                        <a:rPr lang="zh-TW" sz="2000" kern="0" dirty="0">
                          <a:solidFill>
                            <a:srgbClr val="002060"/>
                          </a:solidFill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馬偕娶台灣女子為妻，認同在地生活方式</a:t>
                      </a:r>
                      <a:r>
                        <a:rPr lang="zh-TW" sz="2000" b="1" kern="0" dirty="0">
                          <a:solidFill>
                            <a:srgbClr val="C00000"/>
                          </a:solidFill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（融入台灣人而非要求對方變西方人）</a:t>
                      </a:r>
                      <a:endParaRPr lang="zh-TW" sz="2000" b="1" kern="100" dirty="0">
                        <a:solidFill>
                          <a:srgbClr val="C00000"/>
                        </a:solidFill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TW" sz="2000" b="1" kern="0" dirty="0">
                          <a:solidFill>
                            <a:srgbClr val="002060"/>
                          </a:solidFill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雙文化張力</a:t>
                      </a:r>
                      <a:r>
                        <a:rPr lang="zh-TW" sz="2000" kern="0" dirty="0">
                          <a:solidFill>
                            <a:srgbClr val="002060"/>
                          </a:solidFill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在美國多元社會中</a:t>
                      </a:r>
                      <a:r>
                        <a:rPr lang="zh-TW" sz="2000" b="1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抵抗同化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，</a:t>
                      </a:r>
                      <a:r>
                        <a:rPr lang="zh-TW" sz="2000" b="1" kern="0" dirty="0">
                          <a:solidFill>
                            <a:srgbClr val="C00000"/>
                          </a:solidFill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致力保存台灣語言與文化認同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，並面對年輕世代的傳承斷層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55135580"/>
                  </a:ext>
                </a:extLst>
              </a:tr>
              <a:tr h="733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zh-TW" sz="2000" b="1" kern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社會影響</a:t>
                      </a:r>
                      <a:endParaRPr lang="zh-TW" sz="2000" kern="10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創立北台灣第一所西式學校（牛津學堂）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與第一間西式醫院（滬尾偕醫館）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在海外聲援台灣民主運動（如</a:t>
                      </a:r>
                      <a:r>
                        <a:rPr lang="en-US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Times New Roman" panose="02020603050405020304" pitchFamily="18" charset="0"/>
                        </a:rPr>
                        <a:t>1970-80</a:t>
                      </a:r>
                      <a:r>
                        <a:rPr lang="zh-TW" sz="2000" kern="0" dirty="0">
                          <a:effectLst/>
                          <a:latin typeface="STZhongsong" panose="02010600040101010101" pitchFamily="2" charset="-122"/>
                          <a:ea typeface="STZhongsong" panose="02010600040101010101" pitchFamily="2" charset="-122"/>
                          <a:cs typeface="Arial" panose="020B0604020202020204" pitchFamily="34" charset="0"/>
                        </a:rPr>
                        <a:t>年代對台灣人權宣言的海外支持）</a:t>
                      </a:r>
                      <a:endParaRPr lang="zh-TW" sz="2000" kern="100" dirty="0">
                        <a:effectLst/>
                        <a:latin typeface="STZhongsong" panose="02010600040101010101" pitchFamily="2" charset="-122"/>
                        <a:ea typeface="STZhongsong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1114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6890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49F7F1-7C64-C30D-6974-72CEA3A1B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335" y="161610"/>
            <a:ext cx="11516669" cy="1102648"/>
          </a:xfrm>
        </p:spPr>
        <p:txBody>
          <a:bodyPr>
            <a:normAutofit fontScale="90000"/>
          </a:bodyPr>
          <a:lstStyle/>
          <a:p>
            <a:r>
              <a:rPr lang="zh-TW" altLang="en-US" sz="5400" b="1" dirty="0"/>
              <a:t>美國台灣人教會宣教之困難與問題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20990074-5DBC-8E83-D148-DF869E3FFF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009956"/>
              </p:ext>
            </p:extLst>
          </p:nvPr>
        </p:nvGraphicFramePr>
        <p:xfrm>
          <a:off x="320436" y="1368326"/>
          <a:ext cx="11680466" cy="5328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7638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866D81-B6D4-E6E3-EE39-99025B920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554" y="179294"/>
            <a:ext cx="11412070" cy="175708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40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"Being a Guest" to "Identification": Bridging the Intergenerational Cultural Divide</a:t>
            </a:r>
            <a:endParaRPr lang="zh-TW" altLang="en-US" sz="4000" b="1" spc="-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DA1AF7CD-DCCC-996F-6C44-5479F5716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247254"/>
              </p:ext>
            </p:extLst>
          </p:nvPr>
        </p:nvGraphicFramePr>
        <p:xfrm>
          <a:off x="389965" y="2043952"/>
          <a:ext cx="11412070" cy="4677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717">
                  <a:extLst>
                    <a:ext uri="{9D8B030D-6E8A-4147-A177-3AD203B41FA5}">
                      <a16:colId xmlns:a16="http://schemas.microsoft.com/office/drawing/2014/main" val="3771360978"/>
                    </a:ext>
                  </a:extLst>
                </a:gridCol>
                <a:gridCol w="3083859">
                  <a:extLst>
                    <a:ext uri="{9D8B030D-6E8A-4147-A177-3AD203B41FA5}">
                      <a16:colId xmlns:a16="http://schemas.microsoft.com/office/drawing/2014/main" val="158949224"/>
                    </a:ext>
                  </a:extLst>
                </a:gridCol>
                <a:gridCol w="5589494">
                  <a:extLst>
                    <a:ext uri="{9D8B030D-6E8A-4147-A177-3AD203B41FA5}">
                      <a16:colId xmlns:a16="http://schemas.microsoft.com/office/drawing/2014/main" val="2989181650"/>
                    </a:ext>
                  </a:extLst>
                </a:gridCol>
              </a:tblGrid>
              <a:tr h="654424">
                <a:tc>
                  <a:txBody>
                    <a:bodyPr/>
                    <a:lstStyle/>
                    <a:p>
                      <a:endParaRPr lang="zh-TW" altLang="en-US" sz="2800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Mackay's approach</a:t>
                      </a:r>
                      <a:endParaRPr lang="zh-TW" altLang="en-US" sz="2800" b="1" dirty="0"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Lessons from the Taiwanese Church</a:t>
                      </a:r>
                      <a:endParaRPr lang="zh-TW" altLang="en-US" sz="2800" b="1" dirty="0"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6645311"/>
                  </a:ext>
                </a:extLst>
              </a:tr>
              <a:tr h="11321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Proactively learn the language of the next generation</a:t>
                      </a:r>
                      <a:endParaRPr lang="zh-TW" altLang="en-US" sz="2800" b="1" dirty="0"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Mackay learned Taiwanese from cowherds.</a:t>
                      </a:r>
                      <a:endParaRPr lang="zh-TW" altLang="en-US" sz="2800" b="1" dirty="0"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TW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first generation of elders must step into the English-speaking, postmodern world of the second generation.</a:t>
                      </a:r>
                      <a:endParaRPr lang="zh-TW" altLang="en-US" sz="2800" b="1" dirty="0"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3405896"/>
                  </a:ext>
                </a:extLst>
              </a:tr>
              <a:tr h="10605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Putting down roots rather than merely being a sojourner</a:t>
                      </a:r>
                      <a:endParaRPr lang="zh-TW" altLang="en-US" sz="2800" b="1" dirty="0"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Mackay married a Taiwanese woman and declared Taiwan his "final home“.</a:t>
                      </a:r>
                      <a:endParaRPr lang="zh-TW" altLang="en-US" sz="2800" b="1" dirty="0"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altLang="zh-TW" sz="28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North American churches need to help young people establish a dual identity that combines their Taiwanese heritage with their local American context.</a:t>
                      </a:r>
                      <a:endParaRPr lang="zh-TW" altLang="en-US" sz="2800" b="1" dirty="0">
                        <a:latin typeface="Calibri" panose="020F0502020204030204" pitchFamily="34" charset="0"/>
                        <a:ea typeface="+mj-ea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1496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553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EA818E-8D0A-01F6-4E53-D05A67E9D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14" y="152400"/>
            <a:ext cx="11325280" cy="165847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40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Emphasizing Local Leadership (NATIVE MINISTRY): Resolving the Shortage of Pastors</a:t>
            </a:r>
            <a:endParaRPr lang="zh-TW" altLang="en-US" sz="4000" b="1" spc="-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C18108C4-95D9-8CB3-4941-CEFC507015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7223" y="1903319"/>
            <a:ext cx="4490421" cy="4572695"/>
          </a:xfrm>
          <a:prstGeom prst="rect">
            <a:avLst/>
          </a:prstGeom>
        </p:spPr>
      </p:pic>
      <p:graphicFrame>
        <p:nvGraphicFramePr>
          <p:cNvPr id="8" name="內容版面配置區 7">
            <a:extLst>
              <a:ext uri="{FF2B5EF4-FFF2-40B4-BE49-F238E27FC236}">
                <a16:creationId xmlns:a16="http://schemas.microsoft.com/office/drawing/2014/main" id="{9EC53500-D120-9574-096F-CB11CD1DBD0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84067839"/>
              </p:ext>
            </p:extLst>
          </p:nvPr>
        </p:nvGraphicFramePr>
        <p:xfrm>
          <a:off x="4752135" y="1903319"/>
          <a:ext cx="7242642" cy="4882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2919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CD7A268C-1B01-B2A6-FE80-E8892D15A2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6476" r="28690"/>
          <a:stretch>
            <a:fillRect/>
          </a:stretch>
        </p:blipFill>
        <p:spPr>
          <a:xfrm>
            <a:off x="206188" y="1211457"/>
            <a:ext cx="4356848" cy="555730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C288D30-7EA0-28C7-742F-AF046F4F5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129" y="161362"/>
            <a:ext cx="11241742" cy="159571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4800" b="1" spc="-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Practice of "Bicultural Pastoral Theology"</a:t>
            </a:r>
            <a:endParaRPr lang="zh-TW" altLang="en-US" sz="4800" b="1" spc="-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7CC0BEB-70D6-1F21-568B-2201A4F26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5813" y="1882589"/>
            <a:ext cx="7557248" cy="4688539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Third Space</a:t>
            </a:r>
            <a:r>
              <a:rPr lang="zh-TW" altLang="en-US" sz="3200" b="1" dirty="0">
                <a:solidFill>
                  <a:srgbClr val="FFFF00"/>
                </a:solidFill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：</a:t>
            </a:r>
            <a:r>
              <a:rPr lang="en-US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Creating a "third culture" in Christ that blends Taiwan and the United States.</a:t>
            </a:r>
            <a:endParaRPr lang="zh-TW" altLang="en-US" sz="3200" b="1" dirty="0">
              <a:latin typeface="Calibri" panose="020F0502020204030204" pitchFamily="34" charset="0"/>
              <a:ea typeface="STZhongsong" panose="02010600040101010101" pitchFamily="2" charset="-122"/>
              <a:cs typeface="Calibri" panose="020F0502020204030204" pitchFamily="34" charset="0"/>
            </a:endParaRPr>
          </a:p>
          <a:p>
            <a:r>
              <a:rPr lang="en-US" altLang="zh-TW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Double Marginalization</a:t>
            </a:r>
            <a:r>
              <a:rPr lang="zh-TW" altLang="en-US" sz="3200" b="1" dirty="0">
                <a:solidFill>
                  <a:srgbClr val="FFFF00"/>
                </a:solidFill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：</a:t>
            </a:r>
            <a:r>
              <a:rPr lang="en-US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Transforming the "sense of marginality"—belonging neither to traditional Taiwan nor entirely to the American mainstream—into a "gift of bridging" for cross-cultural mission.</a:t>
            </a:r>
            <a:r>
              <a:rPr lang="zh-TW" altLang="en-US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。</a:t>
            </a:r>
          </a:p>
          <a:p>
            <a:r>
              <a:rPr lang="en-US" altLang="zh-TW" sz="3200" b="1" dirty="0">
                <a:solidFill>
                  <a:srgbClr val="FFFF00"/>
                </a:solidFill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The Shift in Theological Reflection: </a:t>
            </a:r>
            <a:r>
              <a:rPr lang="en-US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From "Guardians of the Homeland" to "Pilgrims of the Kingdom of God"</a:t>
            </a:r>
            <a:r>
              <a:rPr lang="zh-TW" altLang="en-US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。</a:t>
            </a:r>
          </a:p>
          <a:p>
            <a:endParaRPr lang="zh-TW" altLang="en-US" dirty="0"/>
          </a:p>
        </p:txBody>
      </p:sp>
      <p:sp>
        <p:nvSpPr>
          <p:cNvPr id="7" name="內容版面配置區 3">
            <a:extLst>
              <a:ext uri="{FF2B5EF4-FFF2-40B4-BE49-F238E27FC236}">
                <a16:creationId xmlns:a16="http://schemas.microsoft.com/office/drawing/2014/main" id="{98AC6B0A-306B-669A-AC3D-B55DCD1FACF0}"/>
              </a:ext>
            </a:extLst>
          </p:cNvPr>
          <p:cNvSpPr txBox="1">
            <a:spLocks/>
          </p:cNvSpPr>
          <p:nvPr/>
        </p:nvSpPr>
        <p:spPr>
          <a:xfrm>
            <a:off x="206188" y="1882589"/>
            <a:ext cx="3442447" cy="4688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08B5E15-66F5-B801-3C10-08DE954F71D9}"/>
              </a:ext>
            </a:extLst>
          </p:cNvPr>
          <p:cNvSpPr txBox="1"/>
          <p:nvPr/>
        </p:nvSpPr>
        <p:spPr>
          <a:xfrm>
            <a:off x="206188" y="6111862"/>
            <a:ext cx="59346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3200" b="1" dirty="0"/>
              <a:t>Incarnation</a:t>
            </a:r>
            <a:r>
              <a:rPr lang="zh-TW" altLang="en-US" sz="3200" b="1" dirty="0"/>
              <a:t>＆</a:t>
            </a:r>
            <a:r>
              <a:rPr lang="en-US" altLang="zh-TW" sz="3200" b="1" dirty="0"/>
              <a:t>Border-Crossing</a:t>
            </a: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57117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518B39-9568-BC27-B0B6-20C4FEC94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24" y="259977"/>
            <a:ext cx="11286564" cy="1631576"/>
          </a:xfrm>
        </p:spPr>
        <p:txBody>
          <a:bodyPr>
            <a:noAutofit/>
          </a:bodyPr>
          <a:lstStyle/>
          <a:p>
            <a:r>
              <a:rPr lang="en-US" altLang="zh-TW" sz="42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Holistic Mission : </a:t>
            </a:r>
            <a:br>
              <a:rPr lang="en-US" altLang="zh-TW" sz="42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200" b="1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Breaking Out of Closed Echo Chambers</a:t>
            </a:r>
            <a:endParaRPr lang="zh-TW" altLang="en-US" sz="4200" b="1" spc="-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B27C9BA1-CEEA-61E8-FA27-C09A5477392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23724300"/>
              </p:ext>
            </p:extLst>
          </p:nvPr>
        </p:nvGraphicFramePr>
        <p:xfrm>
          <a:off x="3630706" y="1891553"/>
          <a:ext cx="8157882" cy="4814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內容版面配置區 11">
            <a:extLst>
              <a:ext uri="{FF2B5EF4-FFF2-40B4-BE49-F238E27FC236}">
                <a16:creationId xmlns:a16="http://schemas.microsoft.com/office/drawing/2014/main" id="{DDD8AAA1-D5E8-FE44-425F-A9D1024132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245041" y="2566707"/>
            <a:ext cx="3352257" cy="346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981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DB2C17-6264-5723-045A-A08BEFC87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41" y="242048"/>
            <a:ext cx="10865224" cy="1452282"/>
          </a:xfrm>
        </p:spPr>
        <p:txBody>
          <a:bodyPr>
            <a:noAutofit/>
          </a:bodyPr>
          <a:lstStyle/>
          <a:p>
            <a:r>
              <a:rPr lang="en-US" altLang="zh-TW" sz="4800" b="1" spc="-100" dirty="0"/>
              <a:t>Kingdom Vision: Rather Burn Out Than Rust Out</a:t>
            </a:r>
            <a:endParaRPr lang="zh-TW" altLang="en-US" sz="4800" b="1" spc="-100" dirty="0"/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DECB9CA0-93F3-D1A4-38AA-783D3B119C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2166" r="8585"/>
          <a:stretch>
            <a:fillRect/>
          </a:stretch>
        </p:blipFill>
        <p:spPr>
          <a:xfrm>
            <a:off x="286870" y="2154755"/>
            <a:ext cx="5072061" cy="3995033"/>
          </a:xfrm>
          <a:prstGeom prst="rect">
            <a:avLst/>
          </a:prstGeom>
        </p:spPr>
      </p:pic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ADFF846-12BE-62A7-03CD-F4EA8EBAF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3915" y="1694329"/>
            <a:ext cx="6283991" cy="5074024"/>
          </a:xfrm>
        </p:spPr>
        <p:txBody>
          <a:bodyPr>
            <a:normAutofit fontScale="77500" lnSpcReduction="20000"/>
          </a:bodyPr>
          <a:lstStyle/>
          <a:p>
            <a:pPr marL="268288" indent="-268288">
              <a:buNone/>
            </a:pPr>
            <a:r>
              <a:rPr lang="en-US" altLang="zh-TW" sz="3400" b="1" dirty="0">
                <a:solidFill>
                  <a:srgbClr val="FFFF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•</a:t>
            </a:r>
            <a:r>
              <a:rPr lang="zh-TW" altLang="en-US" sz="3400" b="1" dirty="0">
                <a:solidFill>
                  <a:srgbClr val="FFFF00"/>
                </a:solidFill>
                <a:latin typeface="STZhongsong" panose="02010600040101010101" pitchFamily="2" charset="-122"/>
                <a:ea typeface="STZhongsong" panose="02010600040101010101" pitchFamily="2" charset="-122"/>
              </a:rPr>
              <a:t> </a:t>
            </a:r>
            <a:r>
              <a:rPr lang="en-US" altLang="zh-TW" sz="41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Mission as the Sole Core: Do not waste resources on maintaining aging, overlapping traditional congregational structures.</a:t>
            </a:r>
          </a:p>
          <a:p>
            <a:pPr marL="268288" indent="-268288">
              <a:buNone/>
            </a:pPr>
            <a:r>
              <a:rPr lang="en-US" altLang="zh-TW" sz="41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zh-TW" altLang="en-US" sz="4100" b="1" dirty="0">
                <a:solidFill>
                  <a:schemeClr val="tx1"/>
                </a:solidFill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 </a:t>
            </a:r>
            <a:r>
              <a:rPr lang="en-US" altLang="zh-TW" sz="41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Kingdom-mindedness: Possess the courage to step out of comfort zones at any time and expand into unknown mainstream American/multicultural communities.</a:t>
            </a:r>
          </a:p>
          <a:p>
            <a:pPr marL="268288" indent="-268288">
              <a:buNone/>
            </a:pPr>
            <a:r>
              <a:rPr lang="en-US" altLang="zh-TW" sz="41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</a:t>
            </a:r>
            <a:r>
              <a:rPr lang="zh-TW" altLang="en-US" sz="4100" b="1" dirty="0">
                <a:solidFill>
                  <a:schemeClr val="tx1"/>
                </a:solidFill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 </a:t>
            </a:r>
            <a:r>
              <a:rPr lang="en-US" altLang="zh-TW" sz="41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Relocating continuously in the face of challenges:</a:t>
            </a:r>
            <a:endParaRPr lang="zh-TW" altLang="en-US" sz="4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4014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B5FB806-83CC-7430-F961-11321890C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0404" y="1814046"/>
            <a:ext cx="3968315" cy="1414541"/>
          </a:xfrm>
          <a:ln w="19050">
            <a:solidFill>
              <a:srgbClr val="FFFF00"/>
            </a:solidFill>
          </a:ln>
        </p:spPr>
        <p:txBody>
          <a:bodyPr anchor="ctr"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zh-TW" altLang="en-US" sz="2800" b="1" dirty="0"/>
              <a:t>推動在地宣教。關心台灣原住民族、新住民、移工等在地文化宣教。</a:t>
            </a:r>
          </a:p>
        </p:txBody>
      </p:sp>
      <p:pic>
        <p:nvPicPr>
          <p:cNvPr id="16" name="內容版面配置區 15">
            <a:extLst>
              <a:ext uri="{FF2B5EF4-FFF2-40B4-BE49-F238E27FC236}">
                <a16:creationId xmlns:a16="http://schemas.microsoft.com/office/drawing/2014/main" id="{B8385CB0-A3D1-7B1A-90C6-BA4DE08BA7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0404" y="3429000"/>
            <a:ext cx="3968314" cy="2783264"/>
          </a:xfrm>
          <a:prstGeom prst="rect">
            <a:avLst/>
          </a:prstGeom>
        </p:spPr>
      </p:pic>
      <p:pic>
        <p:nvPicPr>
          <p:cNvPr id="14" name="內容版面配置區 13">
            <a:extLst>
              <a:ext uri="{FF2B5EF4-FFF2-40B4-BE49-F238E27FC236}">
                <a16:creationId xmlns:a16="http://schemas.microsoft.com/office/drawing/2014/main" id="{908C0727-0740-43C4-147B-FEBB42FCB26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279677" y="3429000"/>
            <a:ext cx="3705219" cy="2783264"/>
          </a:xfrm>
          <a:prstGeom prst="rect">
            <a:avLst/>
          </a:prstGeom>
        </p:spPr>
      </p:pic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69DEB978-836A-0D57-692C-7407F0FD73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79677" y="1814045"/>
            <a:ext cx="3813050" cy="1414541"/>
          </a:xfrm>
          <a:ln w="19050">
            <a:solidFill>
              <a:srgbClr val="FFFF00"/>
            </a:solidFill>
          </a:ln>
        </p:spPr>
        <p:txBody>
          <a:bodyPr anchor="ctr">
            <a:normAutofit lnSpcReduction="10000"/>
          </a:bodyPr>
          <a:lstStyle/>
          <a:p>
            <a:pPr algn="l"/>
            <a:r>
              <a:rPr lang="zh-TW" altLang="en-US" sz="3200" b="1" dirty="0"/>
              <a:t>海外緬甸短宣、馬來西亞海民跨文化</a:t>
            </a:r>
            <a:r>
              <a:rPr lang="zh-TW" altLang="en-US" sz="2800" b="1" dirty="0"/>
              <a:t>服事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850D2E2-318E-106A-91E3-E5B3062D9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163" y="285540"/>
            <a:ext cx="9637210" cy="11887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5400" b="1" spc="-100" dirty="0"/>
              <a:t>台神的作為與異象</a:t>
            </a:r>
          </a:p>
        </p:txBody>
      </p:sp>
      <p:sp>
        <p:nvSpPr>
          <p:cNvPr id="9" name="文字版面配置區 7">
            <a:extLst>
              <a:ext uri="{FF2B5EF4-FFF2-40B4-BE49-F238E27FC236}">
                <a16:creationId xmlns:a16="http://schemas.microsoft.com/office/drawing/2014/main" id="{45032037-8ED2-C63F-2F6F-D9C7ED70F669}"/>
              </a:ext>
            </a:extLst>
          </p:cNvPr>
          <p:cNvSpPr txBox="1">
            <a:spLocks/>
          </p:cNvSpPr>
          <p:nvPr/>
        </p:nvSpPr>
        <p:spPr>
          <a:xfrm>
            <a:off x="8223685" y="1814044"/>
            <a:ext cx="3813051" cy="1414541"/>
          </a:xfrm>
          <a:prstGeom prst="rect">
            <a:avLst/>
          </a:prstGeom>
          <a:ln w="19050">
            <a:solidFill>
              <a:srgbClr val="FFFF00"/>
            </a:solidFill>
          </a:ln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2800" b="1" dirty="0"/>
              <a:t>與芥菜種會合作，協助台灣社會災難救助與諮商心靈</a:t>
            </a:r>
          </a:p>
        </p:txBody>
      </p:sp>
      <p:sp>
        <p:nvSpPr>
          <p:cNvPr id="10" name="內容版面配置區 6">
            <a:extLst>
              <a:ext uri="{FF2B5EF4-FFF2-40B4-BE49-F238E27FC236}">
                <a16:creationId xmlns:a16="http://schemas.microsoft.com/office/drawing/2014/main" id="{68F40418-029F-C99A-20C3-EA378797383B}"/>
              </a:ext>
            </a:extLst>
          </p:cNvPr>
          <p:cNvSpPr txBox="1">
            <a:spLocks/>
          </p:cNvSpPr>
          <p:nvPr/>
        </p:nvSpPr>
        <p:spPr>
          <a:xfrm>
            <a:off x="8198546" y="3737534"/>
            <a:ext cx="3813050" cy="2596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C089192-6284-C6AF-F45B-E36DBACFE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8546" y="3429000"/>
            <a:ext cx="3844575" cy="278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61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A6280367-317F-C3F5-9C5E-AC60600FF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0296" y="1609346"/>
            <a:ext cx="5495703" cy="908839"/>
          </a:xfrm>
        </p:spPr>
        <p:txBody>
          <a:bodyPr anchor="ctr">
            <a:normAutofit/>
          </a:bodyPr>
          <a:lstStyle/>
          <a:p>
            <a:pPr algn="l">
              <a:lnSpc>
                <a:spcPct val="120000"/>
              </a:lnSpc>
            </a:pPr>
            <a:r>
              <a:rPr lang="zh-TW" altLang="en-US" sz="3600" b="1" dirty="0"/>
              <a:t>雙職事奉的神學教育資源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376F81E-0DC0-17EA-5ECD-DC1263BB6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5154" y="2518185"/>
            <a:ext cx="5987684" cy="2730469"/>
          </a:xfrm>
        </p:spPr>
        <p:txBody>
          <a:bodyPr>
            <a:normAutofit/>
          </a:bodyPr>
          <a:lstStyle/>
          <a:p>
            <a:pPr marL="358775" indent="-358775">
              <a:lnSpc>
                <a:spcPct val="110000"/>
              </a:lnSpc>
              <a:buFont typeface="Wingdings" panose="05000000000000000000" pitchFamily="2" charset="2"/>
              <a:buChar char="p"/>
            </a:pPr>
            <a:r>
              <a:rPr lang="zh-TW" altLang="en-US" sz="28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為教會安排神學、聖經及教會實務講座。 </a:t>
            </a:r>
          </a:p>
          <a:p>
            <a:pPr marL="358775" indent="-358775">
              <a:lnSpc>
                <a:spcPct val="110000"/>
              </a:lnSpc>
              <a:buFont typeface="Wingdings" panose="05000000000000000000" pitchFamily="2" charset="2"/>
              <a:buChar char="p"/>
            </a:pPr>
            <a:r>
              <a:rPr lang="zh-TW" altLang="en-US" sz="28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提供線上課程、密集課程或教會包班，並可取得學程學位。</a:t>
            </a:r>
          </a:p>
          <a:p>
            <a:endParaRPr lang="zh-TW" altLang="en-US" dirty="0"/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9DA31F73-45C1-58F0-2E1A-8327FA24EB1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736003" y="1451983"/>
            <a:ext cx="5455997" cy="5455997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4C706ACF-A572-F0D9-9166-D76348DEE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297" y="201120"/>
            <a:ext cx="10928683" cy="12034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5400" b="1" spc="-100" dirty="0"/>
              <a:t>未來台神能夠回饋海外教會的事工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887" y="4735624"/>
            <a:ext cx="7166845" cy="202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63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3F98698D-C98C-5D09-29C9-A50B3B4E7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158" y="1681059"/>
            <a:ext cx="5184381" cy="658730"/>
          </a:xfrm>
        </p:spPr>
        <p:txBody>
          <a:bodyPr>
            <a:normAutofit fontScale="92500"/>
          </a:bodyPr>
          <a:lstStyle/>
          <a:p>
            <a:r>
              <a:rPr lang="zh-TW" altLang="en-US" sz="3600" b="1" spc="-130" dirty="0"/>
              <a:t>台神與北美教會的夥伴關係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700198E-E1CF-90A5-A4C8-ADDE91424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490" y="2454999"/>
            <a:ext cx="6588851" cy="4219178"/>
          </a:xfrm>
        </p:spPr>
        <p:txBody>
          <a:bodyPr>
            <a:noAutofit/>
          </a:bodyPr>
          <a:lstStyle/>
          <a:p>
            <a:pPr marL="358775" indent="-358775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p"/>
            </a:pPr>
            <a:r>
              <a:rPr lang="zh-TW" altLang="en-US" sz="31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合辦神學院之間講座、培靈會與教會領袖培訓。</a:t>
            </a:r>
          </a:p>
          <a:p>
            <a:pPr marL="358775" indent="-358775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p"/>
            </a:pPr>
            <a:r>
              <a:rPr lang="zh-TW" altLang="en-US" sz="31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安排台神學生到海外教會實習或接待海外青年到台灣參訪、短宣及學習。 </a:t>
            </a:r>
            <a:endParaRPr lang="en-US" altLang="zh-TW" sz="3100" b="1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 marL="358775" indent="-358775">
              <a:lnSpc>
                <a:spcPct val="110000"/>
              </a:lnSpc>
              <a:spcBef>
                <a:spcPts val="600"/>
              </a:spcBef>
              <a:buFont typeface="Wingdings" panose="05000000000000000000" pitchFamily="2" charset="2"/>
              <a:buChar char="p"/>
            </a:pPr>
            <a:r>
              <a:rPr lang="zh-TW" altLang="en-US" sz="3100" b="1" dirty="0">
                <a:latin typeface="STZhongsong" panose="02010600040101010101" pitchFamily="2" charset="-122"/>
                <a:ea typeface="STZhongsong" panose="02010600040101010101" pitchFamily="2" charset="-122"/>
              </a:rPr>
              <a:t>建立學校進修合作平台，並連繫教會、神學院與台神間的支持網絡。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84DDA94D-1207-C830-4A80-31461134B10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677342" y="2707511"/>
            <a:ext cx="5421921" cy="2957411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AF9D474E-ACF4-5FC8-4259-2DBA4AEA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236" y="304815"/>
            <a:ext cx="10843841" cy="1165765"/>
          </a:xfrm>
        </p:spPr>
        <p:txBody>
          <a:bodyPr>
            <a:noAutofit/>
          </a:bodyPr>
          <a:lstStyle/>
          <a:p>
            <a:r>
              <a:rPr lang="zh-TW" altLang="en-US" sz="5400" b="1" spc="-120" dirty="0"/>
              <a:t>未來台神能夠回饋海外教會的事工</a:t>
            </a:r>
          </a:p>
        </p:txBody>
      </p:sp>
    </p:spTree>
    <p:extLst>
      <p:ext uri="{BB962C8B-B14F-4D97-AF65-F5344CB8AC3E}">
        <p14:creationId xmlns:p14="http://schemas.microsoft.com/office/powerpoint/2010/main" val="974177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3"/>
          <p:cNvSpPr>
            <a:spLocks noGrp="1"/>
          </p:cNvSpPr>
          <p:nvPr>
            <p:ph type="title"/>
          </p:nvPr>
        </p:nvSpPr>
        <p:spPr>
          <a:xfrm>
            <a:off x="1030941" y="211668"/>
            <a:ext cx="10578353" cy="1188720"/>
          </a:xfrm>
        </p:spPr>
        <p:txBody>
          <a:bodyPr>
            <a:noAutofit/>
          </a:bodyPr>
          <a:lstStyle/>
          <a:p>
            <a:pPr algn="ctr"/>
            <a:r>
              <a:rPr lang="en-US" altLang="zh-TW" sz="4400" b="1" dirty="0">
                <a:latin typeface="YouYuan" panose="02010509060101010101" pitchFamily="49" charset="-122"/>
                <a:ea typeface="YouYuan" panose="02010509060101010101" pitchFamily="49" charset="-122"/>
              </a:rPr>
              <a:t>the Beginning of the Northern Mission</a:t>
            </a:r>
            <a:endParaRPr lang="zh-TW" altLang="en-US" sz="4400" b="1" dirty="0">
              <a:latin typeface="YouYuan" panose="02010509060101010101" pitchFamily="49" charset="-122"/>
              <a:ea typeface="YouYuan" panose="02010509060101010101" pitchFamily="49" charset="-122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half" idx="1"/>
          </p:nvPr>
        </p:nvSpPr>
        <p:spPr>
          <a:xfrm>
            <a:off x="242786" y="1894945"/>
            <a:ext cx="8320292" cy="4751387"/>
          </a:xfrm>
        </p:spPr>
        <p:txBody>
          <a:bodyPr>
            <a:normAutofit lnSpcReduction="10000"/>
          </a:bodyPr>
          <a:lstStyle/>
          <a:p>
            <a:pPr>
              <a:lnSpc>
                <a:spcPct val="105000"/>
              </a:lnSpc>
              <a:spcAft>
                <a:spcPts val="600"/>
              </a:spcAft>
              <a:defRPr/>
            </a:pP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late Qing Dynasty (the latter half of the 19th century) was a pivotal period when the cultural center of the entire island gradually shifted to Taipei.</a:t>
            </a:r>
          </a:p>
          <a:p>
            <a:pPr>
              <a:lnSpc>
                <a:spcPct val="105000"/>
              </a:lnSpc>
              <a:spcAft>
                <a:spcPts val="600"/>
              </a:spcAft>
              <a:defRPr/>
            </a:pP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March 9, 1872, Mackay arrived in Hobe (Tamsui), accompanied by Reverend Hugh Ritchie. This day marks the anniversary of the establishment of the church in Northern Taiwan.</a:t>
            </a:r>
          </a:p>
        </p:txBody>
      </p:sp>
      <p:pic>
        <p:nvPicPr>
          <p:cNvPr id="8196" name="內容版面配置區 6" descr="馬偕像.bmp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63078" y="1754538"/>
            <a:ext cx="3386137" cy="4751387"/>
          </a:xfrm>
        </p:spPr>
      </p:pic>
    </p:spTree>
    <p:extLst>
      <p:ext uri="{BB962C8B-B14F-4D97-AF65-F5344CB8AC3E}">
        <p14:creationId xmlns:p14="http://schemas.microsoft.com/office/powerpoint/2010/main" val="2296907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2329458" y="168279"/>
            <a:ext cx="7729728" cy="118872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</p:spPr>
      </p:pic>
    </p:spTree>
    <p:extLst>
      <p:ext uri="{BB962C8B-B14F-4D97-AF65-F5344CB8AC3E}">
        <p14:creationId xmlns:p14="http://schemas.microsoft.com/office/powerpoint/2010/main" val="538926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4"/>
            <a:ext cx="12177664" cy="6849936"/>
          </a:xfrm>
        </p:spPr>
      </p:pic>
    </p:spTree>
    <p:extLst>
      <p:ext uri="{BB962C8B-B14F-4D97-AF65-F5344CB8AC3E}">
        <p14:creationId xmlns:p14="http://schemas.microsoft.com/office/powerpoint/2010/main" val="1817511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64"/>
            <a:ext cx="12177664" cy="6849936"/>
          </a:xfrm>
        </p:spPr>
      </p:pic>
    </p:spTree>
    <p:extLst>
      <p:ext uri="{BB962C8B-B14F-4D97-AF65-F5344CB8AC3E}">
        <p14:creationId xmlns:p14="http://schemas.microsoft.com/office/powerpoint/2010/main" val="395313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1110" y="296099"/>
            <a:ext cx="11061290" cy="1060754"/>
          </a:xfrm>
        </p:spPr>
        <p:txBody>
          <a:bodyPr>
            <a:noAutofit/>
          </a:bodyPr>
          <a:lstStyle/>
          <a:p>
            <a:r>
              <a:rPr lang="en-US" altLang="zh-TW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Learning with humility and integrating into local culture</a:t>
            </a:r>
            <a:endParaRPr lang="zh-TW" altLang="en-US" sz="40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5640" y="1458566"/>
            <a:ext cx="8089046" cy="5399433"/>
          </a:xfrm>
        </p:spPr>
        <p:txBody>
          <a:bodyPr>
            <a:normAutofit/>
          </a:bodyPr>
          <a:lstStyle/>
          <a:p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Mackay arrived in Shantou in late 1871, where he preached and distributed medicine.</a:t>
            </a:r>
            <a:endParaRPr lang="en-US" altLang="zh-TW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Subsequently, he stayed in Kaohsiung for over three months, accompanying Reverend Hugh Ritchie on itinerant preaching tours and learning the local language.</a:t>
            </a:r>
          </a:p>
          <a:p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period of apprenticeship laid the foundation for his later work in training assistants and opening a medical clinic.</a:t>
            </a:r>
            <a:endParaRPr lang="zh-TW" altLang="en-US" sz="3200" dirty="0">
              <a:latin typeface="Calibri" panose="020F0502020204030204" pitchFamily="34" charset="0"/>
              <a:ea typeface="STZhongsong" panose="0201060004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304" t="15441" r="2332"/>
          <a:stretch/>
        </p:blipFill>
        <p:spPr>
          <a:xfrm>
            <a:off x="8344686" y="1458566"/>
            <a:ext cx="3657600" cy="226142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4686" y="4006365"/>
            <a:ext cx="3657600" cy="273246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9596303" y="6369498"/>
            <a:ext cx="2290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FFFF00"/>
                </a:solidFill>
              </a:rPr>
              <a:t>Takow (Kaohsiung) </a:t>
            </a:r>
            <a:endParaRPr lang="zh-TW" altLang="en-US" b="1" dirty="0">
              <a:solidFill>
                <a:srgbClr val="FFFF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002316" y="3637033"/>
            <a:ext cx="938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Shantou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95221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0271" y="119117"/>
            <a:ext cx="11375922" cy="116890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4000" b="1" dirty="0">
                <a:solidFill>
                  <a:srgbClr val="FFFF00"/>
                </a:solidFill>
                <a:latin typeface="+mn-ea"/>
                <a:ea typeface="+mn-ea"/>
              </a:rPr>
              <a:t>Breaking Down the High Walls of Language and Truth</a:t>
            </a:r>
            <a:endParaRPr lang="zh-TW" altLang="en-US" sz="40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67149" y="1573161"/>
            <a:ext cx="7663436" cy="516193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zh-TW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Upon arriving in </a:t>
            </a:r>
            <a:r>
              <a:rPr lang="zh-TW" alt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滬尾</a:t>
            </a:r>
            <a:r>
              <a:rPr lang="en-US" altLang="zh-TW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(Tamsui) on March 9, 1872, Mackay faced challenges and opposition from Non-Christian religions. However, he refuted their skepticism through solid theological debates.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zh-TW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studied the language diligently. Just five months after arriving in Taiwan, he delivered his first sermon in Taiwanese.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zh-TW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Later, he compiled a Chinese-English Dictionary containing 9,451 words, completely breaking through cultural barriers.</a:t>
            </a:r>
            <a:endParaRPr lang="zh-TW" altLang="en-US" sz="30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11612" y="1417876"/>
            <a:ext cx="4313239" cy="2426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0585" y="3844072"/>
            <a:ext cx="1789212" cy="29037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213" y="3831355"/>
            <a:ext cx="2045525" cy="290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958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5835" y="170329"/>
            <a:ext cx="11620247" cy="13653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44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Medical Missions: Engaging Life Through Christ's Grace</a:t>
            </a:r>
            <a:endParaRPr lang="zh-TW" altLang="en-US" sz="4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22787" y="1793316"/>
            <a:ext cx="7222351" cy="4321335"/>
          </a:xfrm>
        </p:spPr>
        <p:txBody>
          <a:bodyPr>
            <a:normAutofit/>
          </a:bodyPr>
          <a:lstStyle/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Mackay initially practiced medicine using 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 residence </a:t>
            </a: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a clinic.</a:t>
            </a:r>
            <a:r>
              <a:rPr lang="zh-TW" altLang="en-US" sz="3600" dirty="0">
                <a:latin typeface="STZhongsong" panose="02010600040101010101" pitchFamily="2" charset="-122"/>
                <a:ea typeface="STZhongsong" panose="02010600040101010101" pitchFamily="2" charset="-122"/>
              </a:rPr>
              <a:t>。</a:t>
            </a:r>
            <a:endParaRPr lang="en-US" altLang="zh-TW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en-US" altLang="zh-TW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he led his disciples to the countryside to preach, he would first </a:t>
            </a:r>
            <a:r>
              <a:rPr lang="en-US" altLang="zh-TW" sz="3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 hymns </a:t>
            </a:r>
            <a:r>
              <a:rPr lang="en-US" altLang="zh-TW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the temple square to draw a crowd, and then build trust by </a:t>
            </a:r>
            <a:r>
              <a:rPr lang="en-US" altLang="zh-TW" sz="33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extracting teeth </a:t>
            </a:r>
            <a:r>
              <a:rPr lang="en-US" altLang="zh-TW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the villagers.</a:t>
            </a:r>
            <a:endParaRPr lang="zh-TW" altLang="en-US" sz="3300" dirty="0">
              <a:latin typeface="Calibri" panose="020F0502020204030204" pitchFamily="34" charset="0"/>
              <a:ea typeface="STZhongsong" panose="0201060004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45138" y="1821527"/>
            <a:ext cx="4270944" cy="2817125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90E79747-6217-7D23-545E-EB5D2E51D4AD}"/>
              </a:ext>
            </a:extLst>
          </p:cNvPr>
          <p:cNvSpPr txBox="1"/>
          <p:nvPr/>
        </p:nvSpPr>
        <p:spPr>
          <a:xfrm>
            <a:off x="422787" y="4924475"/>
            <a:ext cx="11493295" cy="1865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3525" indent="-263525">
              <a:lnSpc>
                <a:spcPct val="90000"/>
              </a:lnSpc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introduced 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"White Medicine"</a:t>
            </a: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—a highly effective treatment for malaria, and promoted the importance of 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 hygiene</a:t>
            </a: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putting Christ's love into practice by improving people's living conditions.</a:t>
            </a:r>
            <a:endParaRPr lang="zh-TW" altLang="en-US" sz="3600" dirty="0">
              <a:latin typeface="STZhongsong" panose="02010600040101010101" pitchFamily="2" charset="-122"/>
              <a:ea typeface="STZhongsong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8495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6119" y="196646"/>
            <a:ext cx="10397765" cy="129279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TW" sz="3200" b="1" spc="0" dirty="0">
                <a:solidFill>
                  <a:srgbClr val="FFFF00"/>
                </a:solidFill>
              </a:rPr>
              <a:t>The Establishment and Social Witness of the Mackay Clinic</a:t>
            </a:r>
            <a:endParaRPr lang="zh-TW" altLang="en-US" sz="3200" b="1" spc="0" dirty="0">
              <a:solidFill>
                <a:srgbClr val="FFFF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31694" y="1837050"/>
            <a:ext cx="8065053" cy="466049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1879, with a donation of $3,000 from the widow of Captain Mackay of Detroit, the Hobe Mackay Clinic—the precursor to modern medicine in northern Taiwan—was officially established</a:t>
            </a:r>
            <a:r>
              <a:rPr lang="zh-TW" altLang="en-US" sz="3200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。</a:t>
            </a:r>
            <a:endParaRPr lang="en-US" altLang="zh-TW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the Sino-French War broke out, Mackay Clinic received public commendation from Liu </a:t>
            </a:r>
            <a:r>
              <a:rPr lang="en-US" altLang="zh-TW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Mingchuan</a:t>
            </a:r>
            <a:r>
              <a:rPr lang="en-US" altLang="zh-TW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the Governor of Taiwan, for its voluntary assistance in treating large numbers of wounded soldiers.</a:t>
            </a:r>
            <a:endParaRPr lang="zh-TW" altLang="en-US" sz="3200" dirty="0">
              <a:latin typeface="Calibri" panose="020F0502020204030204" pitchFamily="34" charset="0"/>
              <a:ea typeface="STZhongsong" panose="0201060004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6748" y="1837050"/>
            <a:ext cx="3552620" cy="255678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t="14957"/>
          <a:stretch/>
        </p:blipFill>
        <p:spPr>
          <a:xfrm>
            <a:off x="8678619" y="4461081"/>
            <a:ext cx="3270749" cy="22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307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2453" y="235974"/>
            <a:ext cx="11385751" cy="13571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3600" b="1" spc="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and Ministry: The Practice of Bi-vocational Ministry and Talent Development</a:t>
            </a:r>
            <a:endParaRPr lang="zh-TW" altLang="en-US" sz="3600" b="1" spc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63795" y="2947864"/>
            <a:ext cx="8816064" cy="368202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Students studied theology and general subjects at the college before noon; in the afternoon, they went to Mackay Clinic for a medical internship; and practiced preaching and engaged in in-depth review in the evening.</a:t>
            </a:r>
          </a:p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1883, Mackay founded the </a:t>
            </a:r>
            <a:r>
              <a:rPr lang="en-US" altLang="zh-TW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"Girls' School"</a:t>
            </a: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offering room, board, and travel expenses to encourage women to receive a modern education.</a:t>
            </a:r>
            <a:endParaRPr lang="zh-TW" altLang="en-US" sz="3200" b="1" dirty="0">
              <a:latin typeface="Calibri" panose="020F0502020204030204" pitchFamily="34" charset="0"/>
              <a:ea typeface="STZhongsong" panose="0201060004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179859" y="2409255"/>
            <a:ext cx="3012141" cy="1986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442453" y="1870646"/>
            <a:ext cx="11385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1882, Mackay established </a:t>
            </a:r>
            <a:r>
              <a:rPr lang="en-US" altLang="zh-TW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Oxford College</a:t>
            </a: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implementing a </a:t>
            </a:r>
            <a:r>
              <a:rPr lang="en-US" altLang="zh-TW" sz="32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holistic education program </a:t>
            </a: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train local preachers.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AE11B07-1D04-2576-BB36-811B4591B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9623" y="4373312"/>
            <a:ext cx="2942377" cy="2137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4540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600" y="1867277"/>
            <a:ext cx="3657917" cy="2450804"/>
          </a:xfrm>
          <a:prstGeom prst="rect">
            <a:avLst/>
          </a:prstGeom>
        </p:spPr>
      </p:pic>
      <p:sp>
        <p:nvSpPr>
          <p:cNvPr id="18434" name="標題 6"/>
          <p:cNvSpPr>
            <a:spLocks noGrp="1"/>
          </p:cNvSpPr>
          <p:nvPr>
            <p:ph type="title"/>
          </p:nvPr>
        </p:nvSpPr>
        <p:spPr>
          <a:xfrm>
            <a:off x="1057835" y="241443"/>
            <a:ext cx="10049436" cy="1025401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zh-TW" sz="4800" b="1" spc="-2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Mackay's Missionary Work</a:t>
            </a:r>
            <a:endParaRPr lang="zh-TW" altLang="en-US" sz="4800" b="1" spc="-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011837" y="1879477"/>
            <a:ext cx="2737710" cy="3696145"/>
          </a:xfrm>
          <a:prstGeom prst="rect">
            <a:avLst/>
          </a:prstGeom>
        </p:spPr>
      </p:pic>
      <p:pic>
        <p:nvPicPr>
          <p:cNvPr id="3" name="內容版面配置區 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5791632" y="2228182"/>
            <a:ext cx="3026363" cy="369614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0666" y="4463466"/>
            <a:ext cx="3415906" cy="222431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56" y="1555793"/>
            <a:ext cx="2830644" cy="3632461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17287" y="5251938"/>
            <a:ext cx="248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馬偕與學生走過淡蘭古道頭城段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3011837" y="5680459"/>
            <a:ext cx="248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馬偕與學生走過淡蘭古道三貂角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5913838" y="6126291"/>
            <a:ext cx="2481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馬偕在路邊茶肆小憩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9187648" y="1467167"/>
            <a:ext cx="2481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馬偕與噶瑪蘭原住民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9022485" y="4463466"/>
            <a:ext cx="3053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馬偕從南方澳出海去花蓮</a:t>
            </a:r>
          </a:p>
        </p:txBody>
      </p:sp>
    </p:spTree>
    <p:extLst>
      <p:ext uri="{BB962C8B-B14F-4D97-AF65-F5344CB8AC3E}">
        <p14:creationId xmlns:p14="http://schemas.microsoft.com/office/powerpoint/2010/main" val="427297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>
          <a:xfrm>
            <a:off x="708212" y="277106"/>
            <a:ext cx="10847294" cy="118872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zh-TW" sz="4800" b="1" spc="-2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Mackay's Missionary Attitude</a:t>
            </a:r>
            <a:endParaRPr lang="zh-TW" altLang="en-US" sz="4800" spc="-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531" name="內容版面配置區 2"/>
          <p:cNvSpPr>
            <a:spLocks noGrp="1"/>
          </p:cNvSpPr>
          <p:nvPr>
            <p:ph idx="1"/>
          </p:nvPr>
        </p:nvSpPr>
        <p:spPr>
          <a:xfrm>
            <a:off x="421060" y="1718775"/>
            <a:ext cx="5619496" cy="496032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Absolutely will not </a:t>
            </a:r>
            <a:r>
              <a:rPr lang="en-US" altLang="zh-TW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discouragement</a:t>
            </a:r>
            <a:r>
              <a:rPr lang="zh-TW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－－</a:t>
            </a:r>
            <a:r>
              <a:rPr lang="en-US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Missionary zeal outstrips judgment.</a:t>
            </a:r>
            <a:r>
              <a:rPr lang="zh-TW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。</a:t>
            </a:r>
          </a:p>
          <a:p>
            <a:pPr eaLnBrk="1" hangingPunct="1"/>
            <a:r>
              <a:rPr lang="en-US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Winning the goodwill of intellectuals and local officials</a:t>
            </a:r>
            <a:r>
              <a:rPr lang="zh-TW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。</a:t>
            </a:r>
          </a:p>
          <a:p>
            <a:pPr eaLnBrk="1" hangingPunct="1"/>
            <a:r>
              <a:rPr lang="en-US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The Missionary Principle of Continuous "Travel"</a:t>
            </a:r>
            <a:r>
              <a:rPr lang="zh-TW" altLang="zh-TW" sz="3200" b="1" dirty="0">
                <a:latin typeface="Calibri" panose="020F0502020204030204" pitchFamily="34" charset="0"/>
                <a:ea typeface="STZhongsong" panose="02010600040101010101" pitchFamily="2" charset="-122"/>
                <a:cs typeface="Calibri" panose="020F0502020204030204" pitchFamily="34" charset="0"/>
              </a:rPr>
              <a:t>。</a:t>
            </a:r>
            <a:endParaRPr lang="zh-TW" altLang="en-US" sz="3200" b="1" dirty="0">
              <a:latin typeface="Calibri" panose="020F0502020204030204" pitchFamily="34" charset="0"/>
              <a:ea typeface="STZhongsong" panose="02010600040101010101" pitchFamily="2" charset="-122"/>
              <a:cs typeface="Calibri" panose="020F0502020204030204" pitchFamily="34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556" y="1718775"/>
            <a:ext cx="5967363" cy="5246470"/>
          </a:xfrm>
          <a:prstGeom prst="rect">
            <a:avLst/>
          </a:prstGeom>
        </p:spPr>
      </p:pic>
      <p:sp>
        <p:nvSpPr>
          <p:cNvPr id="6" name="橢圓 5"/>
          <p:cNvSpPr/>
          <p:nvPr/>
        </p:nvSpPr>
        <p:spPr>
          <a:xfrm rot="1539703">
            <a:off x="7162250" y="4083649"/>
            <a:ext cx="1428222" cy="2043075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 rot="1539703">
            <a:off x="9213586" y="2112797"/>
            <a:ext cx="1642094" cy="168294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橢圓 9"/>
          <p:cNvSpPr/>
          <p:nvPr/>
        </p:nvSpPr>
        <p:spPr>
          <a:xfrm rot="21097286">
            <a:off x="10082573" y="4124233"/>
            <a:ext cx="1508160" cy="2264471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9688" y="3619047"/>
            <a:ext cx="1009101" cy="766247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276575">
            <a:off x="8135755" y="3206563"/>
            <a:ext cx="1009101" cy="76624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067443">
            <a:off x="10743360" y="3428208"/>
            <a:ext cx="668679" cy="50775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171528">
            <a:off x="10089140" y="3670980"/>
            <a:ext cx="705142" cy="5354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825298" y="5866796"/>
            <a:ext cx="55906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馬偕牧師的宣教是北部→客庄→東部，如此不斷來回進行醫療宣教。</a:t>
            </a:r>
          </a:p>
        </p:txBody>
      </p:sp>
    </p:spTree>
    <p:extLst>
      <p:ext uri="{BB962C8B-B14F-4D97-AF65-F5344CB8AC3E}">
        <p14:creationId xmlns:p14="http://schemas.microsoft.com/office/powerpoint/2010/main" val="340298050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635D4D"/>
      </a:dk2>
      <a:lt2>
        <a:srgbClr val="D8D6BA"/>
      </a:lt2>
      <a:accent1>
        <a:srgbClr val="9CBEBD"/>
      </a:accent1>
      <a:accent2>
        <a:srgbClr val="D2CB6C"/>
      </a:accent2>
      <a:accent3>
        <a:srgbClr val="9D9A93"/>
      </a:accent3>
      <a:accent4>
        <a:srgbClr val="C89F5D"/>
      </a:accent4>
      <a:accent5>
        <a:srgbClr val="A9A57C"/>
      </a:accent5>
      <a:accent6>
        <a:srgbClr val="95A39D"/>
      </a:accent6>
      <a:hlink>
        <a:srgbClr val="D25814"/>
      </a:hlink>
      <a:folHlink>
        <a:srgbClr val="849A0A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0BDC4BB7-8AF9-46FD-8C32-AB93AC9C41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1364</TotalTime>
  <Words>1553</Words>
  <Application>Microsoft Office PowerPoint</Application>
  <PresentationFormat>寬螢幕</PresentationFormat>
  <Paragraphs>116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1" baseType="lpstr">
      <vt:lpstr>STZhongsong</vt:lpstr>
      <vt:lpstr>YouYuan</vt:lpstr>
      <vt:lpstr>微軟正黑體</vt:lpstr>
      <vt:lpstr>Arial</vt:lpstr>
      <vt:lpstr>Calibri</vt:lpstr>
      <vt:lpstr>Gill Sans MT</vt:lpstr>
      <vt:lpstr>Times New Roman</vt:lpstr>
      <vt:lpstr>Wingdings</vt:lpstr>
      <vt:lpstr>Parcel</vt:lpstr>
      <vt:lpstr> From Tamsui to North America:  Inspirational Transformations of Mackay‘s Mission for Taiwanese-American Churches ~~Cross-generational Thinking to Bridge Generational Gaps, Language Barriers, and Shortages of Pastors</vt:lpstr>
      <vt:lpstr>the Beginning of the Northern Mission</vt:lpstr>
      <vt:lpstr>Learning with humility and integrating into local culture</vt:lpstr>
      <vt:lpstr>Breaking Down the High Walls of Language and Truth</vt:lpstr>
      <vt:lpstr>Medical Missions: Engaging Life Through Christ's Grace</vt:lpstr>
      <vt:lpstr>The Establishment and Social Witness of the Mackay Clinic</vt:lpstr>
      <vt:lpstr>Education and Ministry: The Practice of Bi-vocational Ministry and Talent Development</vt:lpstr>
      <vt:lpstr>Mackay's Missionary Work</vt:lpstr>
      <vt:lpstr>Mackay's Missionary Attitude</vt:lpstr>
      <vt:lpstr>Mackay’s Mission in Taiwan and the Mission of Taiwanese-American Churches</vt:lpstr>
      <vt:lpstr>美國台灣人教會宣教之困難與問題</vt:lpstr>
      <vt:lpstr>From "Being a Guest" to "Identification": Bridging the Intergenerational Cultural Divide</vt:lpstr>
      <vt:lpstr>Emphasizing Local Leadership (NATIVE MINISTRY): Resolving the Shortage of Pastors</vt:lpstr>
      <vt:lpstr>The Practice of "Bicultural Pastoral Theology"</vt:lpstr>
      <vt:lpstr>Holistic Mission :  Breaking Out of Closed Echo Chambers</vt:lpstr>
      <vt:lpstr>Kingdom Vision: Rather Burn Out Than Rust Out</vt:lpstr>
      <vt:lpstr>台神的作為與異象</vt:lpstr>
      <vt:lpstr>未來台神能夠回饋海外教會的事工</vt:lpstr>
      <vt:lpstr>未來台神能夠回饋海外教會的事工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蔡維民</dc:creator>
  <cp:lastModifiedBy>蔡維民</cp:lastModifiedBy>
  <cp:revision>36</cp:revision>
  <cp:lastPrinted>2026-08-14T09:18:51Z</cp:lastPrinted>
  <dcterms:created xsi:type="dcterms:W3CDTF">2026-06-05T13:53:34Z</dcterms:created>
  <dcterms:modified xsi:type="dcterms:W3CDTF">2026-08-17T15:37:10Z</dcterms:modified>
</cp:coreProperties>
</file>